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sldIdLst>
    <p:sldId id="302" r:id="rId2"/>
    <p:sldId id="318" r:id="rId3"/>
    <p:sldId id="303" r:id="rId4"/>
    <p:sldId id="304" r:id="rId5"/>
    <p:sldId id="305" r:id="rId6"/>
    <p:sldId id="306" r:id="rId7"/>
    <p:sldId id="307" r:id="rId8"/>
    <p:sldId id="312" r:id="rId9"/>
    <p:sldId id="313" r:id="rId10"/>
    <p:sldId id="314" r:id="rId11"/>
    <p:sldId id="317" r:id="rId1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210677-B5E3-4FA1-8281-2980D18E1021}" v="37" dt="2019-04-29T11:21:33.1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7"/>
    <p:restoredTop sz="94696"/>
  </p:normalViewPr>
  <p:slideViewPr>
    <p:cSldViewPr snapToGrid="0" snapToObjects="1">
      <p:cViewPr>
        <p:scale>
          <a:sx n="66" d="100"/>
          <a:sy n="66" d="100"/>
        </p:scale>
        <p:origin x="16" y="-70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6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6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69" name="Rectangle 4"/>
          <p:cNvSpPr>
            <a:spLocks noGrp="1" noRot="1" noChangeAspect="1" noChangeArrowheads="1" noTextEdit="1"/>
          </p:cNvSpPr>
          <p:nvPr>
            <p:ph type="sldImg" idx="2"/>
          </p:nvPr>
        </p:nvSpPr>
        <p:spPr bwMode="auto">
          <a:xfrm>
            <a:off x="2066925" y="766763"/>
            <a:ext cx="2965450" cy="3838575"/>
          </a:xfrm>
          <a:prstGeom prst="rect">
            <a:avLst/>
          </a:prstGeom>
          <a:noFill/>
          <a:ln w="9525">
            <a:solidFill>
              <a:srgbClr val="000000"/>
            </a:solidFill>
            <a:miter lim="800000"/>
            <a:headEnd/>
            <a:tailEnd/>
          </a:ln>
          <a:effectLst/>
        </p:spPr>
      </p:sp>
      <p:sp>
        <p:nvSpPr>
          <p:cNvPr id="104867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Notes Placeholder 1048606"/>
          <p:cNvSpPr>
            <a:spLocks noGrp="1"/>
          </p:cNvSpPr>
          <p:nvPr>
            <p:ph type="body"/>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1048582"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1048583" name="Date Placeholder 3"/>
          <p:cNvSpPr>
            <a:spLocks noGrp="1"/>
          </p:cNvSpPr>
          <p:nvPr>
            <p:ph type="dt" sz="half" idx="10"/>
          </p:nvPr>
        </p:nvSpPr>
        <p:spPr/>
        <p:txBody>
          <a:bodyPr/>
          <a:lstStyle/>
          <a:p>
            <a:fld id="{325699EC-0B12-5848-8E0C-6C5B3988844F}" type="datetimeFigureOut">
              <a:rPr lang="en-US" smtClean="0"/>
              <a:t>4/28/2019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r>
              <a:rPr lang="en-US"/>
              <a:t>Click to edit Master title style</a:t>
            </a:r>
          </a:p>
        </p:txBody>
      </p:sp>
      <p:sp>
        <p:nvSpPr>
          <p:cNvPr id="1048635"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36" name="Date Placeholder 3"/>
          <p:cNvSpPr>
            <a:spLocks noGrp="1"/>
          </p:cNvSpPr>
          <p:nvPr>
            <p:ph type="dt" sz="half" idx="10"/>
          </p:nvPr>
        </p:nvSpPr>
        <p:spPr/>
        <p:txBody>
          <a:bodyPr/>
          <a:lstStyle/>
          <a:p>
            <a:fld id="{325699EC-0B12-5848-8E0C-6C5B3988844F}" type="datetimeFigureOut">
              <a:rPr lang="en-US" smtClean="0"/>
              <a:t>4/28/2019</a:t>
            </a:fld>
            <a:endParaRPr lang="en-US"/>
          </a:p>
        </p:txBody>
      </p:sp>
      <p:sp>
        <p:nvSpPr>
          <p:cNvPr id="1048637" name="Footer Placeholder 4"/>
          <p:cNvSpPr>
            <a:spLocks noGrp="1"/>
          </p:cNvSpPr>
          <p:nvPr>
            <p:ph type="ftr" sz="quarter" idx="11"/>
          </p:nvPr>
        </p:nvSpPr>
        <p:spPr/>
        <p:txBody>
          <a:bodyPr/>
          <a:lstStyle/>
          <a:p>
            <a:endParaRPr lang="en-US"/>
          </a:p>
        </p:txBody>
      </p:sp>
      <p:sp>
        <p:nvSpPr>
          <p:cNvPr id="1048638" name="Slide Number Placeholder 5"/>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18"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1048619"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0" name="Date Placeholder 3"/>
          <p:cNvSpPr>
            <a:spLocks noGrp="1"/>
          </p:cNvSpPr>
          <p:nvPr>
            <p:ph type="dt" sz="half" idx="10"/>
          </p:nvPr>
        </p:nvSpPr>
        <p:spPr/>
        <p:txBody>
          <a:bodyPr/>
          <a:lstStyle/>
          <a:p>
            <a:fld id="{325699EC-0B12-5848-8E0C-6C5B3988844F}" type="datetimeFigureOut">
              <a:rPr lang="en-US" smtClean="0"/>
              <a:t>4/28/2019</a:t>
            </a:fld>
            <a:endParaRPr lang="en-US"/>
          </a:p>
        </p:txBody>
      </p:sp>
      <p:sp>
        <p:nvSpPr>
          <p:cNvPr id="1048621" name="Footer Placeholder 4"/>
          <p:cNvSpPr>
            <a:spLocks noGrp="1"/>
          </p:cNvSpPr>
          <p:nvPr>
            <p:ph type="ftr" sz="quarter" idx="11"/>
          </p:nvPr>
        </p:nvSpPr>
        <p:spPr/>
        <p:txBody>
          <a:bodyPr/>
          <a:lstStyle/>
          <a:p>
            <a:endParaRPr lang="en-US"/>
          </a:p>
        </p:txBody>
      </p:sp>
      <p:sp>
        <p:nvSpPr>
          <p:cNvPr id="1048622" name="Slide Number Placeholder 5"/>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23" name="Title 1"/>
          <p:cNvSpPr>
            <a:spLocks noGrp="1"/>
          </p:cNvSpPr>
          <p:nvPr>
            <p:ph type="title"/>
          </p:nvPr>
        </p:nvSpPr>
        <p:spPr/>
        <p:txBody>
          <a:bodyPr/>
          <a:lstStyle/>
          <a:p>
            <a:r>
              <a:rPr lang="en-US"/>
              <a:t>Click to edit Master title style</a:t>
            </a:r>
          </a:p>
        </p:txBody>
      </p:sp>
      <p:sp>
        <p:nvSpPr>
          <p:cNvPr id="1048624"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25" name="Date Placeholder 3"/>
          <p:cNvSpPr>
            <a:spLocks noGrp="1"/>
          </p:cNvSpPr>
          <p:nvPr>
            <p:ph type="dt" sz="half" idx="10"/>
          </p:nvPr>
        </p:nvSpPr>
        <p:spPr/>
        <p:txBody>
          <a:bodyPr/>
          <a:lstStyle/>
          <a:p>
            <a:fld id="{325699EC-0B12-5848-8E0C-6C5B3988844F}" type="datetimeFigureOut">
              <a:rPr lang="en-US" smtClean="0"/>
              <a:t>4/28/2019</a:t>
            </a:fld>
            <a:endParaRPr lang="en-US"/>
          </a:p>
        </p:txBody>
      </p:sp>
      <p:sp>
        <p:nvSpPr>
          <p:cNvPr id="1048626" name="Footer Placeholder 4"/>
          <p:cNvSpPr>
            <a:spLocks noGrp="1"/>
          </p:cNvSpPr>
          <p:nvPr>
            <p:ph type="ftr" sz="quarter" idx="11"/>
          </p:nvPr>
        </p:nvSpPr>
        <p:spPr/>
        <p:txBody>
          <a:bodyPr/>
          <a:lstStyle/>
          <a:p>
            <a:endParaRPr lang="en-US"/>
          </a:p>
        </p:txBody>
      </p:sp>
      <p:sp>
        <p:nvSpPr>
          <p:cNvPr id="1048627" name="Slide Number Placeholder 5"/>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39"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1048640"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1048641" name="Date Placeholder 3"/>
          <p:cNvSpPr>
            <a:spLocks noGrp="1"/>
          </p:cNvSpPr>
          <p:nvPr>
            <p:ph type="dt" sz="half" idx="10"/>
          </p:nvPr>
        </p:nvSpPr>
        <p:spPr/>
        <p:txBody>
          <a:bodyPr/>
          <a:lstStyle/>
          <a:p>
            <a:fld id="{325699EC-0B12-5848-8E0C-6C5B3988844F}" type="datetimeFigureOut">
              <a:rPr lang="en-US" smtClean="0"/>
              <a:t>4/28/2019</a:t>
            </a:fld>
            <a:endParaRPr lang="en-US"/>
          </a:p>
        </p:txBody>
      </p:sp>
      <p:sp>
        <p:nvSpPr>
          <p:cNvPr id="1048642" name="Footer Placeholder 4"/>
          <p:cNvSpPr>
            <a:spLocks noGrp="1"/>
          </p:cNvSpPr>
          <p:nvPr>
            <p:ph type="ftr" sz="quarter" idx="11"/>
          </p:nvPr>
        </p:nvSpPr>
        <p:spPr/>
        <p:txBody>
          <a:bodyPr/>
          <a:lstStyle/>
          <a:p>
            <a:endParaRPr lang="en-US"/>
          </a:p>
        </p:txBody>
      </p:sp>
      <p:sp>
        <p:nvSpPr>
          <p:cNvPr id="1048643" name="Slide Number Placeholder 5"/>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44" name="Title 1"/>
          <p:cNvSpPr>
            <a:spLocks noGrp="1"/>
          </p:cNvSpPr>
          <p:nvPr>
            <p:ph type="title"/>
          </p:nvPr>
        </p:nvSpPr>
        <p:spPr/>
        <p:txBody>
          <a:bodyPr/>
          <a:lstStyle/>
          <a:p>
            <a:r>
              <a:rPr lang="en-US"/>
              <a:t>Click to edit Master title style</a:t>
            </a:r>
          </a:p>
        </p:txBody>
      </p:sp>
      <p:sp>
        <p:nvSpPr>
          <p:cNvPr id="1048645"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6"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47" name="Date Placeholder 4"/>
          <p:cNvSpPr>
            <a:spLocks noGrp="1"/>
          </p:cNvSpPr>
          <p:nvPr>
            <p:ph type="dt" sz="half" idx="10"/>
          </p:nvPr>
        </p:nvSpPr>
        <p:spPr/>
        <p:txBody>
          <a:bodyPr/>
          <a:lstStyle/>
          <a:p>
            <a:fld id="{325699EC-0B12-5848-8E0C-6C5B3988844F}" type="datetimeFigureOut">
              <a:rPr lang="en-US" smtClean="0"/>
              <a:t>4/28/2019</a:t>
            </a:fld>
            <a:endParaRPr lang="en-US"/>
          </a:p>
        </p:txBody>
      </p:sp>
      <p:sp>
        <p:nvSpPr>
          <p:cNvPr id="1048648" name="Footer Placeholder 5"/>
          <p:cNvSpPr>
            <a:spLocks noGrp="1"/>
          </p:cNvSpPr>
          <p:nvPr>
            <p:ph type="ftr" sz="quarter" idx="11"/>
          </p:nvPr>
        </p:nvSpPr>
        <p:spPr/>
        <p:txBody>
          <a:bodyPr/>
          <a:lstStyle/>
          <a:p>
            <a:endParaRPr lang="en-US"/>
          </a:p>
        </p:txBody>
      </p:sp>
      <p:sp>
        <p:nvSpPr>
          <p:cNvPr id="1048649" name="Slide Number Placeholder 6"/>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0" name="Title 1"/>
          <p:cNvSpPr>
            <a:spLocks noGrp="1"/>
          </p:cNvSpPr>
          <p:nvPr>
            <p:ph type="title"/>
          </p:nvPr>
        </p:nvSpPr>
        <p:spPr>
          <a:xfrm>
            <a:off x="535365" y="535517"/>
            <a:ext cx="6703695" cy="1944159"/>
          </a:xfrm>
        </p:spPr>
        <p:txBody>
          <a:bodyPr/>
          <a:lstStyle/>
          <a:p>
            <a:r>
              <a:rPr lang="en-US"/>
              <a:t>Click to edit Master title style</a:t>
            </a:r>
          </a:p>
        </p:txBody>
      </p:sp>
      <p:sp>
        <p:nvSpPr>
          <p:cNvPr id="1048651"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1048652"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3"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1048654"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Date Placeholder 6"/>
          <p:cNvSpPr>
            <a:spLocks noGrp="1"/>
          </p:cNvSpPr>
          <p:nvPr>
            <p:ph type="dt" sz="half" idx="10"/>
          </p:nvPr>
        </p:nvSpPr>
        <p:spPr/>
        <p:txBody>
          <a:bodyPr/>
          <a:lstStyle/>
          <a:p>
            <a:fld id="{325699EC-0B12-5848-8E0C-6C5B3988844F}" type="datetimeFigureOut">
              <a:rPr lang="en-US" smtClean="0"/>
              <a:t>4/28/2019</a:t>
            </a:fld>
            <a:endParaRPr lang="en-US"/>
          </a:p>
        </p:txBody>
      </p:sp>
      <p:sp>
        <p:nvSpPr>
          <p:cNvPr id="1048656" name="Footer Placeholder 7"/>
          <p:cNvSpPr>
            <a:spLocks noGrp="1"/>
          </p:cNvSpPr>
          <p:nvPr>
            <p:ph type="ftr" sz="quarter" idx="11"/>
          </p:nvPr>
        </p:nvSpPr>
        <p:spPr/>
        <p:txBody>
          <a:bodyPr/>
          <a:lstStyle/>
          <a:p>
            <a:endParaRPr lang="en-US"/>
          </a:p>
        </p:txBody>
      </p:sp>
      <p:sp>
        <p:nvSpPr>
          <p:cNvPr id="1048657" name="Slide Number Placeholder 8"/>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14" name="Title 1"/>
          <p:cNvSpPr>
            <a:spLocks noGrp="1"/>
          </p:cNvSpPr>
          <p:nvPr>
            <p:ph type="title"/>
          </p:nvPr>
        </p:nvSpPr>
        <p:spPr/>
        <p:txBody>
          <a:bodyPr/>
          <a:lstStyle/>
          <a:p>
            <a:r>
              <a:rPr lang="en-US"/>
              <a:t>Click to edit Master title style</a:t>
            </a:r>
          </a:p>
        </p:txBody>
      </p:sp>
      <p:sp>
        <p:nvSpPr>
          <p:cNvPr id="1048615" name="Date Placeholder 2"/>
          <p:cNvSpPr>
            <a:spLocks noGrp="1"/>
          </p:cNvSpPr>
          <p:nvPr>
            <p:ph type="dt" sz="half" idx="10"/>
          </p:nvPr>
        </p:nvSpPr>
        <p:spPr/>
        <p:txBody>
          <a:bodyPr/>
          <a:lstStyle/>
          <a:p>
            <a:fld id="{325699EC-0B12-5848-8E0C-6C5B3988844F}" type="datetimeFigureOut">
              <a:rPr lang="en-US" smtClean="0"/>
              <a:t>4/28/2019</a:t>
            </a:fld>
            <a:endParaRPr lang="en-US"/>
          </a:p>
        </p:txBody>
      </p:sp>
      <p:sp>
        <p:nvSpPr>
          <p:cNvPr id="1048616" name="Footer Placeholder 3"/>
          <p:cNvSpPr>
            <a:spLocks noGrp="1"/>
          </p:cNvSpPr>
          <p:nvPr>
            <p:ph type="ftr" sz="quarter" idx="11"/>
          </p:nvPr>
        </p:nvSpPr>
        <p:spPr/>
        <p:txBody>
          <a:bodyPr/>
          <a:lstStyle/>
          <a:p>
            <a:endParaRPr lang="en-US"/>
          </a:p>
        </p:txBody>
      </p:sp>
      <p:sp>
        <p:nvSpPr>
          <p:cNvPr id="1048617" name="Slide Number Placeholder 4"/>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58" name="Date Placeholder 1"/>
          <p:cNvSpPr>
            <a:spLocks noGrp="1"/>
          </p:cNvSpPr>
          <p:nvPr>
            <p:ph type="dt" sz="half" idx="10"/>
          </p:nvPr>
        </p:nvSpPr>
        <p:spPr/>
        <p:txBody>
          <a:bodyPr/>
          <a:lstStyle/>
          <a:p>
            <a:fld id="{325699EC-0B12-5848-8E0C-6C5B3988844F}" type="datetimeFigureOut">
              <a:rPr lang="en-US" smtClean="0"/>
              <a:t>4/28/2019</a:t>
            </a:fld>
            <a:endParaRPr lang="en-US"/>
          </a:p>
        </p:txBody>
      </p:sp>
      <p:sp>
        <p:nvSpPr>
          <p:cNvPr id="1048659" name="Footer Placeholder 2"/>
          <p:cNvSpPr>
            <a:spLocks noGrp="1"/>
          </p:cNvSpPr>
          <p:nvPr>
            <p:ph type="ftr" sz="quarter" idx="11"/>
          </p:nvPr>
        </p:nvSpPr>
        <p:spPr/>
        <p:txBody>
          <a:bodyPr/>
          <a:lstStyle/>
          <a:p>
            <a:endParaRPr lang="en-US"/>
          </a:p>
        </p:txBody>
      </p:sp>
      <p:sp>
        <p:nvSpPr>
          <p:cNvPr id="1048660" name="Slide Number Placeholder 3"/>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61"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1048662"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3"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1048664" name="Date Placeholder 4"/>
          <p:cNvSpPr>
            <a:spLocks noGrp="1"/>
          </p:cNvSpPr>
          <p:nvPr>
            <p:ph type="dt" sz="half" idx="10"/>
          </p:nvPr>
        </p:nvSpPr>
        <p:spPr/>
        <p:txBody>
          <a:bodyPr/>
          <a:lstStyle/>
          <a:p>
            <a:fld id="{325699EC-0B12-5848-8E0C-6C5B3988844F}" type="datetimeFigureOut">
              <a:rPr lang="en-US" smtClean="0"/>
              <a:t>4/28/2019</a:t>
            </a:fld>
            <a:endParaRPr lang="en-US"/>
          </a:p>
        </p:txBody>
      </p:sp>
      <p:sp>
        <p:nvSpPr>
          <p:cNvPr id="1048665" name="Footer Placeholder 5"/>
          <p:cNvSpPr>
            <a:spLocks noGrp="1"/>
          </p:cNvSpPr>
          <p:nvPr>
            <p:ph type="ftr" sz="quarter" idx="11"/>
          </p:nvPr>
        </p:nvSpPr>
        <p:spPr/>
        <p:txBody>
          <a:bodyPr/>
          <a:lstStyle/>
          <a:p>
            <a:endParaRPr lang="en-US"/>
          </a:p>
        </p:txBody>
      </p:sp>
      <p:sp>
        <p:nvSpPr>
          <p:cNvPr id="1048666" name="Slide Number Placeholder 6"/>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28"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1048629"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1048630"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1048631" name="Date Placeholder 4"/>
          <p:cNvSpPr>
            <a:spLocks noGrp="1"/>
          </p:cNvSpPr>
          <p:nvPr>
            <p:ph type="dt" sz="half" idx="10"/>
          </p:nvPr>
        </p:nvSpPr>
        <p:spPr/>
        <p:txBody>
          <a:bodyPr/>
          <a:lstStyle/>
          <a:p>
            <a:fld id="{325699EC-0B12-5848-8E0C-6C5B3988844F}" type="datetimeFigureOut">
              <a:rPr lang="en-US" smtClean="0"/>
              <a:t>4/28/2019</a:t>
            </a:fld>
            <a:endParaRPr lang="en-US"/>
          </a:p>
        </p:txBody>
      </p:sp>
      <p:sp>
        <p:nvSpPr>
          <p:cNvPr id="1048632" name="Footer Placeholder 5"/>
          <p:cNvSpPr>
            <a:spLocks noGrp="1"/>
          </p:cNvSpPr>
          <p:nvPr>
            <p:ph type="ftr" sz="quarter" idx="11"/>
          </p:nvPr>
        </p:nvSpPr>
        <p:spPr/>
        <p:txBody>
          <a:bodyPr/>
          <a:lstStyle/>
          <a:p>
            <a:endParaRPr lang="en-US"/>
          </a:p>
        </p:txBody>
      </p:sp>
      <p:sp>
        <p:nvSpPr>
          <p:cNvPr id="1048633" name="Slide Number Placeholder 6"/>
          <p:cNvSpPr>
            <a:spLocks noGrp="1"/>
          </p:cNvSpPr>
          <p:nvPr>
            <p:ph type="sldNum" sz="quarter" idx="12"/>
          </p:nvPr>
        </p:nvSpPr>
        <p:spPr/>
        <p:txBody>
          <a:bodyPr/>
          <a:lstStyle/>
          <a:p>
            <a:fld id="{93188058-AC2B-F041-8046-6E0F5ED3218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325699EC-0B12-5848-8E0C-6C5B3988844F}" type="datetimeFigureOut">
              <a:rPr lang="en-US" smtClean="0"/>
              <a:t>4/28/2019</a:t>
            </a:fld>
            <a:endParaRPr lang="en-US"/>
          </a:p>
        </p:txBody>
      </p:sp>
      <p:sp>
        <p:nvSpPr>
          <p:cNvPr id="1048579"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93188058-AC2B-F041-8046-6E0F5ED3218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mailto:svcyberlions@gmail.com" TargetMode="External"/><Relationship Id="rId5" Type="http://schemas.openxmlformats.org/officeDocument/2006/relationships/hyperlink" Target="https://www.lionsclubs.org/en/discover-our-clubs/about-leos" TargetMode="External"/><Relationship Id="rId10" Type="http://schemas.openxmlformats.org/officeDocument/2006/relationships/image" Target="../media/image7.png"/><Relationship Id="rId4" Type="http://schemas.openxmlformats.org/officeDocument/2006/relationships/image" Target="../media/image3.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mailto:lamtse5354@gmail.com" TargetMode="External"/><Relationship Id="rId3" Type="http://schemas.openxmlformats.org/officeDocument/2006/relationships/hyperlink" Target="mailto:1sherlynchew@gmail.com" TargetMode="External"/><Relationship Id="rId7" Type="http://schemas.openxmlformats.org/officeDocument/2006/relationships/hyperlink" Target="mailto:carmen318212@gmail.com" TargetMode="External"/><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hyperlink" Target="mailto:lionbennyxiong@gmail.com" TargetMode="External"/><Relationship Id="rId5" Type="http://schemas.openxmlformats.org/officeDocument/2006/relationships/hyperlink" Target="mailto:lionmichaelchan@gmail.com" TargetMode="External"/><Relationship Id="rId4" Type="http://schemas.openxmlformats.org/officeDocument/2006/relationships/hyperlink" Target="mailto:vsiu@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4000"/>
          </a:srgbClr>
        </a:solidFill>
        <a:effectLst/>
      </p:bgPr>
    </p:bg>
    <p:spTree>
      <p:nvGrpSpPr>
        <p:cNvPr id="1" name=""/>
        <p:cNvGrpSpPr/>
        <p:nvPr/>
      </p:nvGrpSpPr>
      <p:grpSpPr>
        <a:xfrm>
          <a:off x="0" y="0"/>
          <a:ext cx="0" cy="0"/>
          <a:chOff x="0" y="0"/>
          <a:chExt cx="0" cy="0"/>
        </a:xfrm>
      </p:grpSpPr>
      <p:sp>
        <p:nvSpPr>
          <p:cNvPr id="1048601" name="TextBox 3"/>
          <p:cNvSpPr txBox="1"/>
          <p:nvPr/>
        </p:nvSpPr>
        <p:spPr>
          <a:xfrm>
            <a:off x="883165" y="23937"/>
            <a:ext cx="6076986" cy="1366528"/>
          </a:xfrm>
          <a:prstGeom prst="rect">
            <a:avLst/>
          </a:prstGeom>
          <a:noFill/>
        </p:spPr>
        <p:txBody>
          <a:bodyPr wrap="square" rtlCol="0">
            <a:spAutoFit/>
          </a:bodyPr>
          <a:lstStyle/>
          <a:p>
            <a:pPr algn="ctr"/>
            <a:r>
              <a:rPr lang="en-US" sz="1200" b="1" dirty="0">
                <a:solidFill>
                  <a:srgbClr val="FF0000"/>
                </a:solidFill>
                <a:latin typeface="Arial" panose="020B0604020202020204" pitchFamily="34" charset="0"/>
                <a:cs typeface="Arial" panose="020B0604020202020204" pitchFamily="34" charset="0"/>
              </a:rPr>
              <a:t>Invitation To Join The New </a:t>
            </a:r>
          </a:p>
          <a:p>
            <a:pPr algn="ctr"/>
            <a:r>
              <a:rPr lang="en-US" sz="1600" b="1" dirty="0">
                <a:solidFill>
                  <a:srgbClr val="FF0000"/>
                </a:solidFill>
                <a:latin typeface="Arial" panose="020B0604020202020204" pitchFamily="34" charset="0"/>
                <a:cs typeface="Arial" panose="020B0604020202020204" pitchFamily="34" charset="0"/>
              </a:rPr>
              <a:t>Silicon Valley Cyber Leos Club</a:t>
            </a:r>
          </a:p>
          <a:p>
            <a:pPr algn="ctr"/>
            <a:endParaRPr lang="en-US" sz="1400" b="1" dirty="0">
              <a:solidFill>
                <a:srgbClr val="FF0000"/>
              </a:solidFill>
              <a:latin typeface="Arial" panose="020B0604020202020204" pitchFamily="34" charset="0"/>
              <a:cs typeface="Arial" panose="020B0604020202020204" pitchFamily="34" charset="0"/>
            </a:endParaRPr>
          </a:p>
          <a:p>
            <a:pPr algn="ctr"/>
            <a:endParaRPr lang="en-US" sz="765" b="1" dirty="0">
              <a:latin typeface="Arial" panose="020B0604020202020204" pitchFamily="34" charset="0"/>
              <a:cs typeface="Arial" panose="020B0604020202020204" pitchFamily="34" charset="0"/>
            </a:endParaRPr>
          </a:p>
          <a:p>
            <a:pPr algn="ctr"/>
            <a:endParaRPr lang="en-US" sz="765" b="1" dirty="0">
              <a:latin typeface="Arial" panose="020B0604020202020204" pitchFamily="34" charset="0"/>
              <a:cs typeface="Arial" panose="020B0604020202020204" pitchFamily="34" charset="0"/>
            </a:endParaRPr>
          </a:p>
          <a:p>
            <a:pPr algn="ctr"/>
            <a:endParaRPr lang="en-US" sz="2550" b="1" dirty="0">
              <a:latin typeface="Arial" panose="020B0604020202020204" pitchFamily="34" charset="0"/>
              <a:cs typeface="Arial" panose="020B0604020202020204" pitchFamily="34" charset="0"/>
            </a:endParaRPr>
          </a:p>
        </p:txBody>
      </p:sp>
      <p:sp>
        <p:nvSpPr>
          <p:cNvPr id="1048602" name="TextBox 4"/>
          <p:cNvSpPr txBox="1"/>
          <p:nvPr/>
        </p:nvSpPr>
        <p:spPr>
          <a:xfrm>
            <a:off x="2522499" y="461299"/>
            <a:ext cx="2820003" cy="445507"/>
          </a:xfrm>
          <a:prstGeom prst="rect">
            <a:avLst/>
          </a:prstGeom>
          <a:noFill/>
        </p:spPr>
        <p:txBody>
          <a:bodyPr wrap="none" rtlCol="0">
            <a:spAutoFit/>
          </a:bodyPr>
          <a:lstStyle/>
          <a:p>
            <a:pPr algn="ctr">
              <a:lnSpc>
                <a:spcPct val="85000"/>
              </a:lnSpc>
            </a:pPr>
            <a:r>
              <a:rPr lang="en-US" sz="900" b="1" dirty="0">
                <a:solidFill>
                  <a:srgbClr val="C00000"/>
                </a:solidFill>
                <a:latin typeface="Arial" panose="020B0604020202020204" pitchFamily="34" charset="0"/>
                <a:cs typeface="Arial" panose="020B0604020202020204" pitchFamily="34" charset="0"/>
              </a:rPr>
              <a:t>Sponsored By </a:t>
            </a:r>
          </a:p>
          <a:p>
            <a:pPr algn="ctr">
              <a:lnSpc>
                <a:spcPct val="85000"/>
              </a:lnSpc>
            </a:pPr>
            <a:r>
              <a:rPr lang="en-US" sz="900" b="1" dirty="0">
                <a:solidFill>
                  <a:srgbClr val="C00000"/>
                </a:solidFill>
                <a:latin typeface="Arial" panose="020B0604020202020204" pitchFamily="34" charset="0"/>
                <a:cs typeface="Arial" panose="020B0604020202020204" pitchFamily="34" charset="0"/>
              </a:rPr>
              <a:t>Silicon Valley Cyber Lions Club - MD4-C4 U.S.A</a:t>
            </a:r>
          </a:p>
          <a:p>
            <a:pPr algn="ctr">
              <a:lnSpc>
                <a:spcPct val="85000"/>
              </a:lnSpc>
            </a:pPr>
            <a:r>
              <a:rPr lang="en-US" sz="900" b="1" dirty="0">
                <a:solidFill>
                  <a:srgbClr val="C00000"/>
                </a:solidFill>
                <a:latin typeface="Arial" panose="020B0604020202020204" pitchFamily="34" charset="0"/>
                <a:cs typeface="Arial" panose="020B0604020202020204" pitchFamily="34" charset="0"/>
              </a:rPr>
              <a:t>svcyberlions@gmail.com</a:t>
            </a:r>
          </a:p>
        </p:txBody>
      </p:sp>
      <p:pic>
        <p:nvPicPr>
          <p:cNvPr id="2097159" name="Picture 8"/>
          <p:cNvPicPr>
            <a:picLocks noChangeAspect="1"/>
          </p:cNvPicPr>
          <p:nvPr/>
        </p:nvPicPr>
        <p:blipFill>
          <a:blip r:embed="rId2"/>
          <a:stretch>
            <a:fillRect/>
          </a:stretch>
        </p:blipFill>
        <p:spPr>
          <a:xfrm>
            <a:off x="427798" y="104872"/>
            <a:ext cx="703521" cy="693784"/>
          </a:xfrm>
          <a:prstGeom prst="rect">
            <a:avLst/>
          </a:prstGeom>
        </p:spPr>
      </p:pic>
      <p:cxnSp>
        <p:nvCxnSpPr>
          <p:cNvPr id="3" name="Straight Connector 2">
            <a:extLst>
              <a:ext uri="{FF2B5EF4-FFF2-40B4-BE49-F238E27FC236}">
                <a16:creationId xmlns:a16="http://schemas.microsoft.com/office/drawing/2014/main" id="{2DE11D98-D8B3-41DE-9F5E-C89437D4EEB5}"/>
              </a:ext>
            </a:extLst>
          </p:cNvPr>
          <p:cNvCxnSpPr>
            <a:cxnSpLocks/>
          </p:cNvCxnSpPr>
          <p:nvPr/>
        </p:nvCxnSpPr>
        <p:spPr>
          <a:xfrm>
            <a:off x="0" y="906806"/>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19095DE-C60C-42E8-AE63-C52C2F055067}"/>
              </a:ext>
            </a:extLst>
          </p:cNvPr>
          <p:cNvSpPr txBox="1"/>
          <p:nvPr/>
        </p:nvSpPr>
        <p:spPr>
          <a:xfrm>
            <a:off x="272004" y="983757"/>
            <a:ext cx="7320987" cy="8556188"/>
          </a:xfrm>
          <a:prstGeom prst="rect">
            <a:avLst/>
          </a:prstGeom>
          <a:noFill/>
        </p:spPr>
        <p:txBody>
          <a:bodyPr wrap="square" rtlCol="0">
            <a:spAutoFit/>
          </a:bodyPr>
          <a:lstStyle/>
          <a:p>
            <a:r>
              <a:rPr lang="en-US" sz="1000" b="1" dirty="0">
                <a:latin typeface="Comic Sans MS" panose="030F0702030302020204" pitchFamily="66" charset="0"/>
                <a:cs typeface="Arial" panose="020B0604020202020204" pitchFamily="34" charset="0"/>
              </a:rPr>
              <a:t>Who are Lions and Lions Clubs International?</a:t>
            </a:r>
            <a:endParaRPr lang="en-US" sz="500" b="1" dirty="0">
              <a:latin typeface="Comic Sans MS" panose="030F0702030302020204" pitchFamily="66" charset="0"/>
              <a:cs typeface="Arial" panose="020B0604020202020204" pitchFamily="34" charset="0"/>
            </a:endParaRPr>
          </a:p>
          <a:p>
            <a:pPr marL="171450" indent="-171450">
              <a:buBlip>
                <a:blip r:embed="rId3"/>
              </a:buBlip>
            </a:pPr>
            <a:r>
              <a:rPr lang="en-US" sz="1000" dirty="0">
                <a:latin typeface="Comic Sans MS" panose="030F0702030302020204" pitchFamily="66" charset="0"/>
                <a:cs typeface="Arial" panose="020B0604020202020204" pitchFamily="34" charset="0"/>
              </a:rPr>
              <a:t>Founded in 1917, LCI is the world’s largest &amp; best humanitarian volunteering non-profit organization globally.</a:t>
            </a:r>
          </a:p>
          <a:p>
            <a:pPr marL="171450" indent="-171450">
              <a:buBlip>
                <a:blip r:embed="rId3"/>
              </a:buBlip>
            </a:pPr>
            <a:r>
              <a:rPr lang="en-US" sz="1000" dirty="0">
                <a:latin typeface="Comic Sans MS" panose="030F0702030302020204" pitchFamily="66" charset="0"/>
                <a:cs typeface="Arial" panose="020B0604020202020204" pitchFamily="34" charset="0"/>
              </a:rPr>
              <a:t>It has 1.4+ million members in ~214 countries/territories with ~48,000 clubs.</a:t>
            </a:r>
          </a:p>
          <a:p>
            <a:pPr marL="171450" indent="-171450">
              <a:buBlip>
                <a:blip r:embed="rId3"/>
              </a:buBlip>
            </a:pPr>
            <a:r>
              <a:rPr lang="en-US" sz="1000" dirty="0">
                <a:latin typeface="Comic Sans MS" panose="030F0702030302020204" pitchFamily="66" charset="0"/>
                <a:cs typeface="Arial" panose="020B0604020202020204" pitchFamily="34" charset="0"/>
              </a:rPr>
              <a:t>Lions/Leos serve thousands of community projects, including: vision, environment, hunger, diabetes, childhood cancer. </a:t>
            </a:r>
          </a:p>
          <a:p>
            <a:pPr marL="171450" indent="-171450">
              <a:buBlip>
                <a:blip r:embed="rId3"/>
              </a:buBlip>
            </a:pPr>
            <a:r>
              <a:rPr lang="en-US" sz="1000" dirty="0">
                <a:latin typeface="Comic Sans MS" panose="030F0702030302020204" pitchFamily="66" charset="0"/>
                <a:cs typeface="Arial" panose="020B0604020202020204" pitchFamily="34" charset="0"/>
              </a:rPr>
              <a:t>Please visit: www.lionsclubs.org.</a:t>
            </a:r>
          </a:p>
          <a:p>
            <a:endParaRPr lang="en-US" sz="1000" b="1" dirty="0">
              <a:latin typeface="Comic Sans MS" panose="030F0702030302020204" pitchFamily="66" charset="0"/>
              <a:cs typeface="Arial" panose="020B0604020202020204" pitchFamily="34" charset="0"/>
            </a:endParaRPr>
          </a:p>
          <a:p>
            <a:r>
              <a:rPr lang="en-US" sz="1000" b="1" dirty="0">
                <a:latin typeface="Comic Sans MS" panose="030F0702030302020204" pitchFamily="66" charset="0"/>
                <a:cs typeface="Arial" panose="020B0604020202020204" pitchFamily="34" charset="0"/>
              </a:rPr>
              <a:t>Who are Leos and Leos Clubs?</a:t>
            </a:r>
            <a:endParaRPr lang="en-US" sz="500" b="1" dirty="0">
              <a:latin typeface="Comic Sans MS" panose="030F0702030302020204" pitchFamily="66" charset="0"/>
              <a:cs typeface="Arial" panose="020B0604020202020204" pitchFamily="34" charset="0"/>
            </a:endParaRPr>
          </a:p>
          <a:p>
            <a:pPr marL="171450" indent="-171450">
              <a:buBlip>
                <a:blip r:embed="rId4"/>
              </a:buBlip>
            </a:pPr>
            <a:r>
              <a:rPr lang="en-US" sz="1000" dirty="0">
                <a:latin typeface="Comic Sans MS" panose="030F0702030302020204" pitchFamily="66" charset="0"/>
              </a:rPr>
              <a:t>“Leo” stands for:  L = Leadership, E = Experience, O = Opportunity, </a:t>
            </a:r>
          </a:p>
          <a:p>
            <a:pPr marL="171450" indent="-171450">
              <a:buBlip>
                <a:blip r:embed="rId4"/>
              </a:buBlip>
            </a:pPr>
            <a:r>
              <a:rPr lang="en-US" sz="1000" dirty="0">
                <a:latin typeface="Comic Sans MS" panose="030F0702030302020204" pitchFamily="66" charset="0"/>
              </a:rPr>
              <a:t>Leos serve communities worldwide.  They serve since 1957 when the first Leos club was formed in USA.</a:t>
            </a:r>
          </a:p>
          <a:p>
            <a:pPr marL="171450" indent="-171450">
              <a:buBlip>
                <a:blip r:embed="rId4"/>
              </a:buBlip>
            </a:pPr>
            <a:endParaRPr lang="en-US" sz="1000" b="1" dirty="0">
              <a:latin typeface="Comic Sans MS" panose="030F0702030302020204" pitchFamily="66" charset="0"/>
              <a:cs typeface="Arial" panose="020B0604020202020204" pitchFamily="34" charset="0"/>
            </a:endParaRPr>
          </a:p>
          <a:p>
            <a:pPr marL="171450" indent="-171450">
              <a:buBlip>
                <a:blip r:embed="rId4"/>
              </a:buBlip>
            </a:pPr>
            <a:endParaRPr lang="en-US" sz="1000" b="1" dirty="0">
              <a:latin typeface="Comic Sans MS" panose="030F0702030302020204" pitchFamily="66" charset="0"/>
              <a:cs typeface="Arial" panose="020B0604020202020204" pitchFamily="34" charset="0"/>
            </a:endParaRPr>
          </a:p>
          <a:p>
            <a:pPr marL="171450" indent="-171450">
              <a:buBlip>
                <a:blip r:embed="rId4"/>
              </a:buBlip>
            </a:pPr>
            <a:endParaRPr lang="en-US" sz="1000" b="1" dirty="0">
              <a:latin typeface="Comic Sans MS" panose="030F0702030302020204" pitchFamily="66" charset="0"/>
              <a:cs typeface="Arial" panose="020B0604020202020204" pitchFamily="34" charset="0"/>
            </a:endParaRPr>
          </a:p>
          <a:p>
            <a:pPr marL="171450" indent="-171450">
              <a:buBlip>
                <a:blip r:embed="rId4"/>
              </a:buBlip>
            </a:pPr>
            <a:endParaRPr lang="en-US" sz="1000" b="1" dirty="0">
              <a:latin typeface="Comic Sans MS" panose="030F0702030302020204" pitchFamily="66" charset="0"/>
              <a:cs typeface="Arial" panose="020B0604020202020204" pitchFamily="34" charset="0"/>
            </a:endParaRPr>
          </a:p>
          <a:p>
            <a:pPr marL="171450" indent="-171450">
              <a:buBlip>
                <a:blip r:embed="rId4"/>
              </a:buBlip>
            </a:pPr>
            <a:endParaRPr lang="en-US" sz="1000" b="1" dirty="0">
              <a:latin typeface="Comic Sans MS" panose="030F0702030302020204" pitchFamily="66" charset="0"/>
              <a:cs typeface="Arial" panose="020B0604020202020204" pitchFamily="34" charset="0"/>
            </a:endParaRPr>
          </a:p>
          <a:p>
            <a:pPr marL="171450" indent="-171450">
              <a:buBlip>
                <a:blip r:embed="rId4"/>
              </a:buBlip>
            </a:pPr>
            <a:endParaRPr lang="en-US" sz="1000" dirty="0">
              <a:latin typeface="Comic Sans MS" panose="030F0702030302020204" pitchFamily="66" charset="0"/>
              <a:cs typeface="Arial" panose="020B0604020202020204" pitchFamily="34" charset="0"/>
            </a:endParaRPr>
          </a:p>
          <a:p>
            <a:pPr marL="171450" indent="-171450">
              <a:buBlip>
                <a:blip r:embed="rId4"/>
              </a:buBlip>
            </a:pPr>
            <a:r>
              <a:rPr lang="en-US" sz="1000" dirty="0">
                <a:latin typeface="Comic Sans MS" panose="030F0702030302020204" pitchFamily="66" charset="0"/>
                <a:cs typeface="Arial" panose="020B0604020202020204" pitchFamily="34" charset="0"/>
              </a:rPr>
              <a:t>Leos Clubs are chartered, sponsored and supported by Lions Clubs.</a:t>
            </a:r>
          </a:p>
          <a:p>
            <a:pPr marL="171450" indent="-171450">
              <a:buBlip>
                <a:blip r:embed="rId4"/>
              </a:buBlip>
            </a:pPr>
            <a:r>
              <a:rPr lang="en-US" sz="1000" dirty="0">
                <a:latin typeface="Comic Sans MS" panose="030F0702030302020204" pitchFamily="66" charset="0"/>
                <a:cs typeface="Arial" panose="020B0604020202020204" pitchFamily="34" charset="0"/>
              </a:rPr>
              <a:t>Leos and Lions serve similar projects with kindness and support each other.</a:t>
            </a:r>
          </a:p>
          <a:p>
            <a:pPr marL="171450" indent="-171450">
              <a:buBlip>
                <a:blip r:embed="rId4"/>
              </a:buBlip>
            </a:pPr>
            <a:r>
              <a:rPr lang="en-US" sz="1000" dirty="0"/>
              <a:t>Please visit: </a:t>
            </a:r>
            <a:r>
              <a:rPr lang="en-US" sz="1000" dirty="0">
                <a:hlinkClick r:id="rId5"/>
              </a:rPr>
              <a:t>https://www.lionsclubs.org/en/discover-our-clubs/about-leos</a:t>
            </a:r>
            <a:endParaRPr lang="en-US" sz="1000" b="1" dirty="0">
              <a:latin typeface="Comic Sans MS" panose="030F0702030302020204" pitchFamily="66" charset="0"/>
              <a:cs typeface="Arial" panose="020B0604020202020204" pitchFamily="34" charset="0"/>
            </a:endParaRPr>
          </a:p>
          <a:p>
            <a:endParaRPr lang="en-US" sz="1000" b="1" dirty="0">
              <a:latin typeface="Comic Sans MS" panose="030F0702030302020204" pitchFamily="66" charset="0"/>
              <a:cs typeface="Arial" panose="020B0604020202020204" pitchFamily="34" charset="0"/>
            </a:endParaRPr>
          </a:p>
          <a:p>
            <a:r>
              <a:rPr lang="en-US" sz="1000" b="1" dirty="0">
                <a:latin typeface="Comic Sans MS" panose="030F0702030302020204" pitchFamily="66" charset="0"/>
                <a:cs typeface="Arial" panose="020B0604020202020204" pitchFamily="34" charset="0"/>
              </a:rPr>
              <a:t>Background Needs:</a:t>
            </a:r>
          </a:p>
          <a:p>
            <a:pPr marL="171450" indent="-171450">
              <a:buBlip>
                <a:blip r:embed="rId4"/>
              </a:buBlip>
            </a:pPr>
            <a:r>
              <a:rPr lang="en-US" sz="1000" dirty="0">
                <a:latin typeface="Comic Sans MS" panose="030F0702030302020204" pitchFamily="66" charset="0"/>
                <a:cs typeface="Arial" panose="020B0604020202020204" pitchFamily="34" charset="0"/>
              </a:rPr>
              <a:t>Students needs service hours and opportunities to serve the communities – a requirement for higher education.</a:t>
            </a:r>
          </a:p>
          <a:p>
            <a:pPr marL="171450" indent="-171450">
              <a:buBlip>
                <a:blip r:embed="rId4"/>
              </a:buBlip>
            </a:pPr>
            <a:r>
              <a:rPr lang="en-US" sz="1000" dirty="0">
                <a:latin typeface="Comic Sans MS" panose="030F0702030302020204" pitchFamily="66" charset="0"/>
                <a:cs typeface="Arial" panose="020B0604020202020204" pitchFamily="34" charset="0"/>
              </a:rPr>
              <a:t>Only a small percentage of high schools globally has Leos Clubs available.</a:t>
            </a:r>
          </a:p>
          <a:p>
            <a:pPr marL="171450" indent="-171450">
              <a:buBlip>
                <a:blip r:embed="rId4"/>
              </a:buBlip>
            </a:pPr>
            <a:r>
              <a:rPr lang="en-US" sz="1000" dirty="0">
                <a:latin typeface="Comic Sans MS" panose="030F0702030302020204" pitchFamily="66" charset="0"/>
                <a:cs typeface="Arial" panose="020B0604020202020204" pitchFamily="34" charset="0"/>
              </a:rPr>
              <a:t>Leos will become more responsible, caring and giving individuals for the future societies. </a:t>
            </a:r>
          </a:p>
          <a:p>
            <a:pPr marL="171450" indent="-171450">
              <a:buBlip>
                <a:blip r:embed="rId4"/>
              </a:buBlip>
            </a:pPr>
            <a:r>
              <a:rPr lang="en-US" sz="1000" dirty="0">
                <a:latin typeface="Comic Sans MS" panose="030F0702030302020204" pitchFamily="66" charset="0"/>
                <a:cs typeface="Arial" panose="020B0604020202020204" pitchFamily="34" charset="0"/>
              </a:rPr>
              <a:t>Our Communities around the world needs humanitarian services and disastrous supports.</a:t>
            </a:r>
          </a:p>
          <a:p>
            <a:endParaRPr lang="en-US" sz="1000" dirty="0">
              <a:latin typeface="Comic Sans MS" panose="030F0702030302020204" pitchFamily="66" charset="0"/>
              <a:cs typeface="Arial" panose="020B0604020202020204" pitchFamily="34" charset="0"/>
            </a:endParaRPr>
          </a:p>
          <a:p>
            <a:r>
              <a:rPr lang="en-US" sz="1000" b="1" dirty="0">
                <a:latin typeface="Comic Sans MS" panose="030F0702030302020204" pitchFamily="66" charset="0"/>
                <a:cs typeface="Arial" panose="020B0604020202020204" pitchFamily="34" charset="0"/>
              </a:rPr>
              <a:t>Why Join Silicon Valley Cyber Leos Club?</a:t>
            </a:r>
          </a:p>
          <a:p>
            <a:pPr marL="171450" indent="-171450">
              <a:buBlip>
                <a:blip r:embed="rId4"/>
              </a:buBlip>
            </a:pPr>
            <a:r>
              <a:rPr lang="en-US" sz="1000" dirty="0">
                <a:latin typeface="Comic Sans MS" panose="030F0702030302020204" pitchFamily="66" charset="0"/>
                <a:cs typeface="Arial" panose="020B0604020202020204" pitchFamily="34" charset="0"/>
              </a:rPr>
              <a:t>It is a new Cyber Leos Club Platform with LCI acknowledgment.</a:t>
            </a:r>
          </a:p>
          <a:p>
            <a:pPr marL="171450" indent="-171450">
              <a:buBlip>
                <a:blip r:embed="rId4"/>
              </a:buBlip>
            </a:pPr>
            <a:r>
              <a:rPr lang="en-US" sz="1000" dirty="0">
                <a:latin typeface="Comic Sans MS" panose="030F0702030302020204" pitchFamily="66" charset="0"/>
                <a:cs typeface="Arial" panose="020B0604020202020204" pitchFamily="34" charset="0"/>
              </a:rPr>
              <a:t>Allow students 12-18 years old to become Leos locally and globally, paid for by the S.V. Cyber Lions Club.</a:t>
            </a:r>
          </a:p>
          <a:p>
            <a:pPr marL="171450" indent="-171450">
              <a:buBlip>
                <a:blip r:embed="rId4"/>
              </a:buBlip>
            </a:pPr>
            <a:r>
              <a:rPr lang="en-US" sz="1000" dirty="0">
                <a:latin typeface="Comic Sans MS" panose="030F0702030302020204" pitchFamily="66" charset="0"/>
                <a:cs typeface="Arial" panose="020B0604020202020204" pitchFamily="34" charset="0"/>
              </a:rPr>
              <a:t>There will be no dues and existing Leos members can join as Associate Leo Members.</a:t>
            </a:r>
          </a:p>
          <a:p>
            <a:pPr marL="171450" indent="-171450">
              <a:buBlip>
                <a:blip r:embed="rId4"/>
              </a:buBlip>
            </a:pPr>
            <a:r>
              <a:rPr lang="en-US" sz="1000" dirty="0">
                <a:latin typeface="Comic Sans MS" panose="030F0702030302020204" pitchFamily="66" charset="0"/>
                <a:cs typeface="Arial" panose="020B0604020202020204" pitchFamily="34" charset="0"/>
              </a:rPr>
              <a:t>It includes junior high students to be Leos members beside HS students.</a:t>
            </a:r>
          </a:p>
          <a:p>
            <a:pPr marL="171450" indent="-171450">
              <a:buBlip>
                <a:blip r:embed="rId4"/>
              </a:buBlip>
            </a:pPr>
            <a:r>
              <a:rPr lang="en-US" sz="1000" dirty="0">
                <a:latin typeface="Comic Sans MS" panose="030F0702030302020204" pitchFamily="66" charset="0"/>
                <a:cs typeface="Arial" panose="020B0604020202020204" pitchFamily="34" charset="0"/>
              </a:rPr>
              <a:t>As a Charter Leo Member, this will bring social responsibility and credibility for your future resume/bio.</a:t>
            </a:r>
            <a:endParaRPr lang="en-US" sz="1000" b="1" dirty="0">
              <a:latin typeface="Comic Sans MS" panose="030F0702030302020204" pitchFamily="66" charset="0"/>
              <a:cs typeface="Arial" panose="020B0604020202020204" pitchFamily="34" charset="0"/>
            </a:endParaRPr>
          </a:p>
          <a:p>
            <a:pPr marL="171450" indent="-171450">
              <a:buBlip>
                <a:blip r:embed="rId4"/>
              </a:buBlip>
            </a:pPr>
            <a:r>
              <a:rPr lang="en-US" sz="1000" dirty="0">
                <a:latin typeface="Comic Sans MS" panose="030F0702030302020204" pitchFamily="66" charset="0"/>
                <a:cs typeface="Arial" panose="020B0604020202020204" pitchFamily="34" charset="0"/>
              </a:rPr>
              <a:t>This Club can be both school base/community base depending on the membership distribution and their preference.  </a:t>
            </a:r>
          </a:p>
          <a:p>
            <a:pPr marL="171450" indent="-171450">
              <a:buBlip>
                <a:blip r:embed="rId4"/>
              </a:buBlip>
            </a:pPr>
            <a:r>
              <a:rPr lang="en-US" sz="1000" dirty="0">
                <a:latin typeface="Comic Sans MS" panose="030F0702030302020204" pitchFamily="66" charset="0"/>
                <a:cs typeface="Arial" panose="020B0604020202020204" pitchFamily="34" charset="0"/>
              </a:rPr>
              <a:t>As a new Club, it is open to suggestions, experiment, and will grow into what is best to recruit members and to serve.</a:t>
            </a:r>
          </a:p>
          <a:p>
            <a:pPr marL="171450" indent="-171450">
              <a:buBlip>
                <a:blip r:embed="rId4"/>
              </a:buBlip>
            </a:pPr>
            <a:r>
              <a:rPr lang="en-US" sz="1000" dirty="0">
                <a:latin typeface="Comic Sans MS" panose="030F0702030302020204" pitchFamily="66" charset="0"/>
                <a:cs typeface="Arial" panose="020B0604020202020204" pitchFamily="34" charset="0"/>
              </a:rPr>
              <a:t>Its management structure will have directors for various programs, groups and territories. </a:t>
            </a:r>
          </a:p>
          <a:p>
            <a:pPr marL="171450" indent="-171450">
              <a:buBlip>
                <a:blip r:embed="rId4"/>
              </a:buBlip>
            </a:pPr>
            <a:r>
              <a:rPr lang="en-US" sz="1000" dirty="0">
                <a:latin typeface="Comic Sans MS" panose="030F0702030302020204" pitchFamily="66" charset="0"/>
                <a:cs typeface="Arial" panose="020B0604020202020204" pitchFamily="34" charset="0"/>
              </a:rPr>
              <a:t>Cyber, social media and other online communications are more attractive/effective to reach out and connect to Leos/Lions both locally and globally.  </a:t>
            </a:r>
          </a:p>
          <a:p>
            <a:pPr marL="171450" indent="-171450">
              <a:buBlip>
                <a:blip r:embed="rId4"/>
              </a:buBlip>
            </a:pPr>
            <a:r>
              <a:rPr lang="en-US" sz="1000" dirty="0">
                <a:latin typeface="Comic Sans MS" panose="030F0702030302020204" pitchFamily="66" charset="0"/>
                <a:cs typeface="Arial" panose="020B0604020202020204" pitchFamily="34" charset="0"/>
              </a:rPr>
              <a:t>S.V. Cyber Lions Club has members worldwide and together with Leos, we will serve others in need locally &amp; globally.</a:t>
            </a:r>
          </a:p>
          <a:p>
            <a:pPr marL="171450" indent="-171450">
              <a:buBlip>
                <a:blip r:embed="rId3"/>
              </a:buBlip>
            </a:pPr>
            <a:endParaRPr lang="en-US" sz="1000" dirty="0">
              <a:latin typeface="Comic Sans MS" panose="030F0702030302020204" pitchFamily="66" charset="0"/>
              <a:cs typeface="Arial" panose="020B0604020202020204" pitchFamily="34" charset="0"/>
            </a:endParaRPr>
          </a:p>
          <a:p>
            <a:r>
              <a:rPr lang="en-US" sz="1000" b="1" dirty="0">
                <a:latin typeface="Comic Sans MS" panose="030F0702030302020204" pitchFamily="66" charset="0"/>
                <a:cs typeface="Arial" panose="020B0604020202020204" pitchFamily="34" charset="0"/>
              </a:rPr>
              <a:t>Additional Benefits &amp; Specialty Educational Programs:</a:t>
            </a:r>
          </a:p>
          <a:p>
            <a:pPr marL="171450" indent="-171450">
              <a:buBlip>
                <a:blip r:embed="rId4"/>
              </a:buBlip>
            </a:pPr>
            <a:r>
              <a:rPr lang="en-US" sz="1000" dirty="0">
                <a:latin typeface="Comic Sans MS" panose="030F0702030302020204" pitchFamily="66" charset="0"/>
                <a:cs typeface="Arial" panose="020B0604020202020204" pitchFamily="34" charset="0"/>
              </a:rPr>
              <a:t>S.V. Cyber Leos will have opportunity to take free online classes customized and provided by our sponsoring corporate partners, donors and Lions.</a:t>
            </a:r>
          </a:p>
          <a:p>
            <a:pPr marL="171450" indent="-171450">
              <a:buBlip>
                <a:blip r:embed="rId4"/>
              </a:buBlip>
            </a:pPr>
            <a:r>
              <a:rPr lang="en-US" sz="1000" dirty="0">
                <a:latin typeface="Comic Sans MS" panose="030F0702030302020204" pitchFamily="66" charset="0"/>
                <a:cs typeface="Arial" panose="020B0604020202020204" pitchFamily="34" charset="0"/>
              </a:rPr>
              <a:t>Planning underway to offer animated videos to teach leading edge programs like: Cyber Security, Block Chain,   </a:t>
            </a:r>
          </a:p>
          <a:p>
            <a:pPr marL="171450" indent="-171450">
              <a:buBlip>
                <a:blip r:embed="rId4"/>
              </a:buBlip>
            </a:pPr>
            <a:r>
              <a:rPr lang="en-US" sz="1000" dirty="0">
                <a:latin typeface="Comic Sans MS" panose="030F0702030302020204" pitchFamily="66" charset="0"/>
                <a:cs typeface="Arial" panose="020B0604020202020204" pitchFamily="34" charset="0"/>
              </a:rPr>
              <a:t>Members may also participate in the Youth Exchange Program hosted by Lions/Leos families in the U.S. &amp; globally.</a:t>
            </a:r>
          </a:p>
          <a:p>
            <a:pPr marL="171450" indent="-171450">
              <a:buBlip>
                <a:blip r:embed="rId4"/>
              </a:buBlip>
            </a:pPr>
            <a:r>
              <a:rPr lang="en-US" sz="1000" dirty="0">
                <a:latin typeface="Comic Sans MS" panose="030F0702030302020204" pitchFamily="66" charset="0"/>
                <a:cs typeface="Arial" panose="020B0604020202020204" pitchFamily="34" charset="0"/>
              </a:rPr>
              <a:t>Plan to apply 501 c3 or Non-Profit status in the future to provide funds for scholarship, projects and for YEP.</a:t>
            </a:r>
          </a:p>
          <a:p>
            <a:pPr marL="171450" indent="-171450">
              <a:buBlip>
                <a:blip r:embed="rId4"/>
              </a:buBlip>
            </a:pPr>
            <a:endParaRPr lang="en-US" sz="1000" dirty="0">
              <a:latin typeface="Comic Sans MS" panose="030F0702030302020204" pitchFamily="66" charset="0"/>
              <a:cs typeface="Arial" panose="020B0604020202020204" pitchFamily="34" charset="0"/>
            </a:endParaRPr>
          </a:p>
          <a:p>
            <a:r>
              <a:rPr lang="en-US" sz="1000" dirty="0">
                <a:latin typeface="Comic Sans MS" panose="030F0702030302020204" pitchFamily="66" charset="0"/>
                <a:cs typeface="Arial" panose="020B0604020202020204" pitchFamily="34" charset="0"/>
              </a:rPr>
              <a:t>The Next Steps:</a:t>
            </a:r>
          </a:p>
          <a:p>
            <a:pPr marL="171450" indent="-171450">
              <a:buBlip>
                <a:blip r:embed="rId4"/>
              </a:buBlip>
            </a:pPr>
            <a:r>
              <a:rPr lang="en-US" sz="1000" dirty="0">
                <a:latin typeface="Comic Sans MS" panose="030F0702030302020204" pitchFamily="66" charset="0"/>
                <a:cs typeface="Arial" panose="020B0604020202020204" pitchFamily="34" charset="0"/>
              </a:rPr>
              <a:t>Please complete the Application Form &amp; Parental Consent form and return to </a:t>
            </a:r>
            <a:r>
              <a:rPr lang="en-US" sz="1000" dirty="0">
                <a:latin typeface="Comic Sans MS" panose="030F0702030302020204" pitchFamily="66" charset="0"/>
                <a:cs typeface="Arial" panose="020B0604020202020204" pitchFamily="34" charset="0"/>
                <a:hlinkClick r:id="rId6"/>
              </a:rPr>
              <a:t>svcyberlions@gmail.com</a:t>
            </a:r>
            <a:r>
              <a:rPr lang="en-US" sz="1000" dirty="0">
                <a:latin typeface="Comic Sans MS" panose="030F0702030302020204" pitchFamily="66" charset="0"/>
                <a:cs typeface="Arial" panose="020B0604020202020204" pitchFamily="34" charset="0"/>
              </a:rPr>
              <a:t>.</a:t>
            </a:r>
          </a:p>
          <a:p>
            <a:pPr marL="171450" indent="-171450">
              <a:buBlip>
                <a:blip r:embed="rId4"/>
              </a:buBlip>
            </a:pPr>
            <a:r>
              <a:rPr lang="en-US" sz="1000" dirty="0">
                <a:latin typeface="Comic Sans MS" panose="030F0702030302020204" pitchFamily="66" charset="0"/>
                <a:cs typeface="Arial" panose="020B0604020202020204" pitchFamily="34" charset="0"/>
              </a:rPr>
              <a:t>Please indicate your interest, ideas and  if you want to take on any leadership role, especially for International Leos.</a:t>
            </a:r>
          </a:p>
          <a:p>
            <a:pPr marL="171450" indent="-171450">
              <a:buBlip>
                <a:blip r:embed="rId4"/>
              </a:buBlip>
            </a:pPr>
            <a:r>
              <a:rPr lang="en-US" sz="1000" dirty="0">
                <a:latin typeface="Comic Sans MS" panose="030F0702030302020204" pitchFamily="66" charset="0"/>
                <a:cs typeface="Arial" panose="020B0604020202020204" pitchFamily="34" charset="0"/>
              </a:rPr>
              <a:t>Please discuss this opportunity within the family and also with school teachers.</a:t>
            </a:r>
          </a:p>
          <a:p>
            <a:pPr marL="171450" indent="-171450">
              <a:buBlip>
                <a:blip r:embed="rId4"/>
              </a:buBlip>
            </a:pPr>
            <a:r>
              <a:rPr lang="en-US" sz="1000" dirty="0">
                <a:latin typeface="Comic Sans MS" panose="030F0702030302020204" pitchFamily="66" charset="0"/>
                <a:cs typeface="Arial" panose="020B0604020202020204" pitchFamily="34" charset="0"/>
              </a:rPr>
              <a:t>Email us with any questions and inputs.</a:t>
            </a:r>
          </a:p>
          <a:p>
            <a:pPr marL="171450" indent="-171450">
              <a:buBlip>
                <a:blip r:embed="rId4"/>
              </a:buBlip>
            </a:pPr>
            <a:endParaRPr lang="en-US" sz="1000" dirty="0">
              <a:latin typeface="Comic Sans MS" panose="030F0702030302020204" pitchFamily="66" charset="0"/>
              <a:cs typeface="Arial" panose="020B0604020202020204" pitchFamily="34" charset="0"/>
            </a:endParaRPr>
          </a:p>
          <a:p>
            <a:r>
              <a:rPr lang="en-US" sz="1000" dirty="0">
                <a:latin typeface="Comic Sans MS" panose="030F0702030302020204" pitchFamily="66" charset="0"/>
                <a:cs typeface="Arial" panose="020B0604020202020204" pitchFamily="34" charset="0"/>
              </a:rPr>
              <a:t>Watch These Fun Videos:</a:t>
            </a:r>
          </a:p>
          <a:p>
            <a:r>
              <a:rPr lang="en-US" sz="1000" dirty="0" err="1">
                <a:latin typeface="Comic Sans MS" panose="030F0702030302020204" pitchFamily="66" charset="0"/>
                <a:cs typeface="Arial" panose="020B0604020202020204" pitchFamily="34" charset="0"/>
              </a:rPr>
              <a:t>Xxxxxxxxx</a:t>
            </a:r>
            <a:endParaRPr lang="en-US" sz="1000" dirty="0">
              <a:latin typeface="Comic Sans MS" panose="030F0702030302020204" pitchFamily="66" charset="0"/>
              <a:cs typeface="Arial" panose="020B0604020202020204" pitchFamily="34" charset="0"/>
            </a:endParaRPr>
          </a:p>
          <a:p>
            <a:r>
              <a:rPr lang="en-US" sz="1000" dirty="0" err="1">
                <a:latin typeface="Comic Sans MS" panose="030F0702030302020204" pitchFamily="66" charset="0"/>
                <a:cs typeface="Arial" panose="020B0604020202020204" pitchFamily="34" charset="0"/>
              </a:rPr>
              <a:t>ccccccccc</a:t>
            </a:r>
            <a:endParaRPr lang="en-US" sz="1000" dirty="0">
              <a:latin typeface="Comic Sans MS" panose="030F0702030302020204" pitchFamily="66" charset="0"/>
              <a:cs typeface="Arial" panose="020B0604020202020204" pitchFamily="34" charset="0"/>
            </a:endParaRPr>
          </a:p>
          <a:p>
            <a:endParaRPr lang="en-US" sz="1000" dirty="0">
              <a:latin typeface="Comic Sans MS" panose="030F0702030302020204" pitchFamily="66" charset="0"/>
              <a:cs typeface="Arial" panose="020B0604020202020204" pitchFamily="34" charset="0"/>
            </a:endParaRPr>
          </a:p>
        </p:txBody>
      </p:sp>
      <p:pic>
        <p:nvPicPr>
          <p:cNvPr id="1028" name="Picture 4" descr="Leo clubs logo.svg">
            <a:extLst>
              <a:ext uri="{FF2B5EF4-FFF2-40B4-BE49-F238E27FC236}">
                <a16:creationId xmlns:a16="http://schemas.microsoft.com/office/drawing/2014/main" id="{34127772-4C32-4CEE-8504-0C17DB0A2B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0719" y="81956"/>
            <a:ext cx="793017" cy="7652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230D954-CD5F-415A-ABD5-323C9C070AD3}"/>
              </a:ext>
            </a:extLst>
          </p:cNvPr>
          <p:cNvPicPr>
            <a:picLocks noChangeAspect="1"/>
          </p:cNvPicPr>
          <p:nvPr/>
        </p:nvPicPr>
        <p:blipFill>
          <a:blip r:embed="rId8"/>
          <a:stretch>
            <a:fillRect/>
          </a:stretch>
        </p:blipFill>
        <p:spPr>
          <a:xfrm>
            <a:off x="5208609" y="2586943"/>
            <a:ext cx="2291786" cy="733995"/>
          </a:xfrm>
          <a:prstGeom prst="rect">
            <a:avLst/>
          </a:prstGeom>
        </p:spPr>
      </p:pic>
      <p:pic>
        <p:nvPicPr>
          <p:cNvPr id="11" name="Picture 10">
            <a:extLst>
              <a:ext uri="{FF2B5EF4-FFF2-40B4-BE49-F238E27FC236}">
                <a16:creationId xmlns:a16="http://schemas.microsoft.com/office/drawing/2014/main" id="{63467363-D4E7-43F0-B89D-F2FE08A0EF9E}"/>
              </a:ext>
            </a:extLst>
          </p:cNvPr>
          <p:cNvPicPr>
            <a:picLocks noChangeAspect="1"/>
          </p:cNvPicPr>
          <p:nvPr/>
        </p:nvPicPr>
        <p:blipFill rotWithShape="1">
          <a:blip r:embed="rId9"/>
          <a:srcRect l="10573" t="29912" r="20642" b="23237"/>
          <a:stretch/>
        </p:blipFill>
        <p:spPr>
          <a:xfrm>
            <a:off x="2152891" y="2586943"/>
            <a:ext cx="3055717" cy="734639"/>
          </a:xfrm>
          <a:prstGeom prst="rect">
            <a:avLst/>
          </a:prstGeom>
        </p:spPr>
      </p:pic>
      <p:pic>
        <p:nvPicPr>
          <p:cNvPr id="14" name="Picture 13">
            <a:extLst>
              <a:ext uri="{FF2B5EF4-FFF2-40B4-BE49-F238E27FC236}">
                <a16:creationId xmlns:a16="http://schemas.microsoft.com/office/drawing/2014/main" id="{6D5208B7-BE2F-48CF-A889-FBA6D8608A7B}"/>
              </a:ext>
            </a:extLst>
          </p:cNvPr>
          <p:cNvPicPr>
            <a:picLocks noChangeAspect="1"/>
          </p:cNvPicPr>
          <p:nvPr/>
        </p:nvPicPr>
        <p:blipFill rotWithShape="1">
          <a:blip r:embed="rId10"/>
          <a:srcRect l="50000" t="38845" r="6702" b="14277"/>
          <a:stretch/>
        </p:blipFill>
        <p:spPr>
          <a:xfrm>
            <a:off x="277793" y="2586943"/>
            <a:ext cx="1875098" cy="7346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ctrTitle"/>
          </p:nvPr>
        </p:nvSpPr>
        <p:spPr>
          <a:xfrm>
            <a:off x="579494" y="3476552"/>
            <a:ext cx="6613412" cy="2026416"/>
          </a:xfrm>
        </p:spPr>
        <p:txBody>
          <a:bodyPr>
            <a:normAutofit/>
          </a:bodyPr>
          <a:lstStyle/>
          <a:p>
            <a:r>
              <a:rPr lang="en-US" sz="3060" b="1" dirty="0">
                <a:solidFill>
                  <a:srgbClr val="0070C0"/>
                </a:solidFill>
              </a:rPr>
              <a:t>For Your Interest </a:t>
            </a:r>
            <a:br>
              <a:rPr lang="en-US" sz="3060" b="1" dirty="0">
                <a:solidFill>
                  <a:srgbClr val="0070C0"/>
                </a:solidFill>
              </a:rPr>
            </a:br>
            <a:r>
              <a:rPr lang="en-US" sz="3060" b="1" dirty="0">
                <a:solidFill>
                  <a:srgbClr val="0070C0"/>
                </a:solidFill>
              </a:rPr>
              <a:t>To Be A Member of The </a:t>
            </a:r>
            <a:br>
              <a:rPr lang="en-US" sz="3060" b="1" dirty="0">
                <a:solidFill>
                  <a:srgbClr val="0070C0"/>
                </a:solidFill>
              </a:rPr>
            </a:br>
            <a:r>
              <a:rPr lang="en-US" sz="3060" b="1" dirty="0">
                <a:solidFill>
                  <a:srgbClr val="0070C0"/>
                </a:solidFill>
              </a:rPr>
              <a:t>Silicon Valley Cyber Leos Club</a:t>
            </a:r>
            <a:endParaRPr lang="zh-CN" altLang="en-US" sz="3060" dirty="0">
              <a:solidFill>
                <a:srgbClr val="0070C0"/>
              </a:solidFill>
            </a:endParaRPr>
          </a:p>
        </p:txBody>
      </p:sp>
      <p:pic>
        <p:nvPicPr>
          <p:cNvPr id="2097164"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9" name="Straight Connector 5"/>
          <p:cNvCxnSpPr>
            <a:cxnSpLocks/>
          </p:cNvCxnSpPr>
          <p:nvPr/>
        </p:nvCxnSpPr>
        <p:spPr>
          <a:xfrm>
            <a:off x="0" y="3424505"/>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8613" name="TextBox 1048612"/>
          <p:cNvSpPr txBox="1"/>
          <p:nvPr/>
        </p:nvSpPr>
        <p:spPr>
          <a:xfrm>
            <a:off x="2158257" y="2916291"/>
            <a:ext cx="2951408" cy="612347"/>
          </a:xfrm>
          <a:prstGeom prst="rect">
            <a:avLst/>
          </a:prstGeom>
        </p:spPr>
        <p:txBody>
          <a:bodyPr wrap="square" rtlCol="0">
            <a:spAutoFit/>
          </a:bodyPr>
          <a:lstStyle/>
          <a:p>
            <a:r>
              <a:rPr lang="en-US" sz="3379" b="1" dirty="0">
                <a:solidFill>
                  <a:srgbClr val="000000"/>
                </a:solidFill>
              </a:rPr>
              <a:t>      </a:t>
            </a:r>
            <a:r>
              <a:rPr lang="en-US" sz="3379" dirty="0">
                <a:solidFill>
                  <a:srgbClr val="000000"/>
                </a:solidFill>
              </a:rPr>
              <a:t>Thank You</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41" name="Straight Connector 5"/>
          <p:cNvCxnSpPr>
            <a:cxnSpLocks/>
          </p:cNvCxnSpPr>
          <p:nvPr/>
        </p:nvCxnSpPr>
        <p:spPr>
          <a:xfrm>
            <a:off x="0" y="3421902"/>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8677" name="TextBox 1048676"/>
          <p:cNvSpPr txBox="1"/>
          <p:nvPr/>
        </p:nvSpPr>
        <p:spPr>
          <a:xfrm>
            <a:off x="2158257" y="2931384"/>
            <a:ext cx="3688869" cy="523990"/>
          </a:xfrm>
          <a:prstGeom prst="rect">
            <a:avLst/>
          </a:prstGeom>
        </p:spPr>
        <p:txBody>
          <a:bodyPr wrap="square" rtlCol="0">
            <a:spAutoFit/>
          </a:bodyPr>
          <a:lstStyle/>
          <a:p>
            <a:r>
              <a:rPr lang="en-US" sz="2805" dirty="0">
                <a:solidFill>
                  <a:srgbClr val="000000"/>
                </a:solidFill>
              </a:rPr>
              <a:t>     Application Form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7A25A-082B-48EA-A0FD-88263F88AE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CB2084A-062A-4641-9059-BE7FF6CA6646}"/>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789128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Title 1"/>
          <p:cNvSpPr>
            <a:spLocks noGrp="1"/>
          </p:cNvSpPr>
          <p:nvPr>
            <p:ph type="ctrTitle"/>
          </p:nvPr>
        </p:nvSpPr>
        <p:spPr>
          <a:xfrm>
            <a:off x="971550" y="2951671"/>
            <a:ext cx="5829300" cy="494576"/>
          </a:xfrm>
        </p:spPr>
        <p:txBody>
          <a:bodyPr>
            <a:noAutofit/>
          </a:bodyPr>
          <a:lstStyle/>
          <a:p>
            <a:r>
              <a:rPr lang="en-US" sz="2614" b="1" dirty="0"/>
              <a:t>Background</a:t>
            </a:r>
          </a:p>
        </p:txBody>
      </p:sp>
      <p:sp>
        <p:nvSpPr>
          <p:cNvPr id="1048604" name="Subtitle 2"/>
          <p:cNvSpPr>
            <a:spLocks noGrp="1"/>
          </p:cNvSpPr>
          <p:nvPr>
            <p:ph type="subTitle" idx="1"/>
          </p:nvPr>
        </p:nvSpPr>
        <p:spPr>
          <a:xfrm>
            <a:off x="971550" y="3634808"/>
            <a:ext cx="6208441" cy="3414342"/>
          </a:xfrm>
        </p:spPr>
        <p:txBody>
          <a:bodyPr>
            <a:noAutofit/>
          </a:bodyPr>
          <a:lstStyle/>
          <a:p>
            <a:pPr algn="l"/>
            <a:r>
              <a:rPr lang="en-US" sz="1658" dirty="0"/>
              <a:t>Lion Clubs international was founded in 1917, over 101 years ago in Chicago by Melvin Jones. </a:t>
            </a:r>
          </a:p>
          <a:p>
            <a:pPr algn="l"/>
            <a:r>
              <a:rPr lang="en-US" sz="1658" dirty="0"/>
              <a:t>LCI is recognized as the largest and best volunteer charitable organization in the world by Time Magazine and UN numerous  times. </a:t>
            </a:r>
          </a:p>
          <a:p>
            <a:pPr algn="l"/>
            <a:r>
              <a:rPr lang="en-US" sz="1658" dirty="0"/>
              <a:t>Lions Clubs can sponsor and help charter Alpha Leos Clubs (12-18) or Omega (18-30) to serve others locally and worldwide. </a:t>
            </a:r>
          </a:p>
          <a:p>
            <a:pPr algn="l"/>
            <a:r>
              <a:rPr lang="en-US" sz="1658" dirty="0"/>
              <a:t>There are 1.4+ million Lion Members &amp; 200,000+ Leos Members in 48,000 Clubs from 215 countries and territories. </a:t>
            </a:r>
          </a:p>
          <a:p>
            <a:pPr algn="l"/>
            <a:r>
              <a:rPr lang="en-US" sz="1658" dirty="0"/>
              <a:t>Examples of our service programs besides community services: Vision, Hunger, Youth, Environment, Pediatric Cancer, Diabetes, Literacy, Disaster Relief, Veterans,  Measles,  Disabilities, community services, missions...., etc. </a:t>
            </a:r>
          </a:p>
          <a:p>
            <a:pPr algn="l"/>
            <a:endParaRPr lang="en-US" sz="1658" dirty="0"/>
          </a:p>
          <a:p>
            <a:pPr algn="l"/>
            <a:r>
              <a:rPr lang="en-US" sz="1658" dirty="0"/>
              <a:t> </a:t>
            </a:r>
          </a:p>
          <a:p>
            <a:pPr algn="l"/>
            <a:endParaRPr lang="en-US" sz="1658" dirty="0"/>
          </a:p>
          <a:p>
            <a:pPr algn="l"/>
            <a:endParaRPr lang="en-US" sz="1658" dirty="0"/>
          </a:p>
        </p:txBody>
      </p:sp>
      <p:pic>
        <p:nvPicPr>
          <p:cNvPr id="2097160"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5" name="Straight Connector 5"/>
          <p:cNvCxnSpPr>
            <a:cxnSpLocks/>
          </p:cNvCxnSpPr>
          <p:nvPr/>
        </p:nvCxnSpPr>
        <p:spPr>
          <a:xfrm>
            <a:off x="0" y="341810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ctrTitle"/>
          </p:nvPr>
        </p:nvSpPr>
        <p:spPr>
          <a:xfrm>
            <a:off x="634965" y="2931045"/>
            <a:ext cx="6502471" cy="495079"/>
          </a:xfrm>
        </p:spPr>
        <p:txBody>
          <a:bodyPr>
            <a:noAutofit/>
          </a:bodyPr>
          <a:lstStyle/>
          <a:p>
            <a:r>
              <a:rPr lang="en-US" sz="2614" b="1" dirty="0"/>
              <a:t>Why A Leos Club?</a:t>
            </a:r>
            <a:endParaRPr lang="zh-CN" altLang="en-US" sz="2614" dirty="0"/>
          </a:p>
        </p:txBody>
      </p:sp>
      <p:sp>
        <p:nvSpPr>
          <p:cNvPr id="1048606" name="Subtitle 2"/>
          <p:cNvSpPr>
            <a:spLocks noGrp="1"/>
          </p:cNvSpPr>
          <p:nvPr>
            <p:ph type="subTitle" idx="1"/>
          </p:nvPr>
        </p:nvSpPr>
        <p:spPr>
          <a:xfrm>
            <a:off x="971550" y="3571613"/>
            <a:ext cx="5829300" cy="3942426"/>
          </a:xfrm>
          <a:prstGeom prst="rect">
            <a:avLst/>
          </a:prstGeom>
        </p:spPr>
        <p:txBody>
          <a:bodyPr wrap="square" rtlCol="0">
            <a:spAutoFit/>
          </a:bodyPr>
          <a:lstStyle/>
          <a:p>
            <a:pPr algn="l"/>
            <a:r>
              <a:rPr lang="en-US" sz="1594" dirty="0"/>
              <a:t>L = Leadership,  E = Experience, O = Opportunity</a:t>
            </a:r>
            <a:endParaRPr sz="1594" dirty="0"/>
          </a:p>
          <a:p>
            <a:pPr algn="l"/>
            <a:r>
              <a:rPr lang="en-US" sz="1594" dirty="0"/>
              <a:t>Leo members will have opportunity to gain experience in leadership, teamwork, commitment, interpersonal relationship, civics duties, ...</a:t>
            </a:r>
            <a:endParaRPr sz="1594" dirty="0"/>
          </a:p>
          <a:p>
            <a:pPr algn="l"/>
            <a:r>
              <a:rPr lang="en-US" sz="1594" dirty="0"/>
              <a:t>Leos Club will provide you with a platform to connect with peers locally and globally with silimar interest and offer opportunities to serve &amp; help others at your early stages in life and beyond.</a:t>
            </a:r>
            <a:endParaRPr sz="1594" dirty="0"/>
          </a:p>
          <a:p>
            <a:pPr algn="l"/>
            <a:r>
              <a:rPr lang="en-US" sz="1594" dirty="0"/>
              <a:t>Community services including performances will be counted as as community hours for college applications. </a:t>
            </a:r>
            <a:endParaRPr sz="1594" dirty="0"/>
          </a:p>
          <a:p>
            <a:pPr algn="l"/>
            <a:r>
              <a:rPr lang="en-US" sz="1594" dirty="0"/>
              <a:t>Being a Leo member will add credibility and recognition to your resume/Bio because of what you do… </a:t>
            </a:r>
            <a:endParaRPr sz="1594" dirty="0"/>
          </a:p>
          <a:p>
            <a:pPr algn="l"/>
            <a:r>
              <a:rPr lang="en-US" sz="1594" dirty="0"/>
              <a:t>LCI will provide insurance coverage for Lions &amp; Leos events as well as matching grants and youth exchange program worldwide.</a:t>
            </a:r>
            <a:endParaRPr sz="1594" dirty="0"/>
          </a:p>
          <a:p>
            <a:pPr algn="l"/>
            <a:r>
              <a:rPr lang="en-US" sz="1594" dirty="0"/>
              <a:t>Program publicity and activities support from Lions via “</a:t>
            </a:r>
            <a:r>
              <a:rPr lang="en-US" sz="1594" dirty="0" err="1"/>
              <a:t>myLion</a:t>
            </a:r>
            <a:r>
              <a:rPr lang="en-US" sz="1594" dirty="0"/>
              <a:t>” app.</a:t>
            </a:r>
            <a:endParaRPr sz="1594" dirty="0"/>
          </a:p>
          <a:p>
            <a:endParaRPr lang="en-US" sz="1594" dirty="0"/>
          </a:p>
        </p:txBody>
      </p:sp>
      <p:pic>
        <p:nvPicPr>
          <p:cNvPr id="2097161" name="Picture 3"/>
          <p:cNvPicPr>
            <a:picLocks noChangeAspect="1"/>
          </p:cNvPicPr>
          <p:nvPr/>
        </p:nvPicPr>
        <p:blipFill>
          <a:blip r:embed="rId3"/>
          <a:stretch>
            <a:fillRect/>
          </a:stretch>
        </p:blipFill>
        <p:spPr>
          <a:xfrm>
            <a:off x="75017" y="2916293"/>
            <a:ext cx="447611" cy="441416"/>
          </a:xfrm>
          <a:prstGeom prst="rect">
            <a:avLst/>
          </a:prstGeom>
        </p:spPr>
      </p:pic>
      <p:cxnSp>
        <p:nvCxnSpPr>
          <p:cNvPr id="3145736" name="Straight Connector 5"/>
          <p:cNvCxnSpPr>
            <a:cxnSpLocks/>
          </p:cNvCxnSpPr>
          <p:nvPr/>
        </p:nvCxnSpPr>
        <p:spPr>
          <a:xfrm>
            <a:off x="0" y="341810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ctrTitle"/>
          </p:nvPr>
        </p:nvSpPr>
        <p:spPr>
          <a:xfrm>
            <a:off x="79652" y="2779421"/>
            <a:ext cx="6810275" cy="645948"/>
          </a:xfrm>
        </p:spPr>
        <p:txBody>
          <a:bodyPr>
            <a:normAutofit/>
          </a:bodyPr>
          <a:lstStyle/>
          <a:p>
            <a:r>
              <a:rPr lang="en-US" sz="2933" b="1" dirty="0"/>
              <a:t>          S.V. Cyber Leos Club Advantages #1</a:t>
            </a:r>
            <a:endParaRPr lang="zh-CN" altLang="en-US" sz="2933" dirty="0"/>
          </a:p>
        </p:txBody>
      </p:sp>
      <p:sp>
        <p:nvSpPr>
          <p:cNvPr id="1048600" name="Subtitle 2"/>
          <p:cNvSpPr>
            <a:spLocks noGrp="1"/>
          </p:cNvSpPr>
          <p:nvPr>
            <p:ph type="subTitle" idx="1"/>
          </p:nvPr>
        </p:nvSpPr>
        <p:spPr>
          <a:xfrm>
            <a:off x="952931" y="3575632"/>
            <a:ext cx="6145509" cy="3530669"/>
          </a:xfrm>
        </p:spPr>
        <p:txBody>
          <a:bodyPr>
            <a:normAutofit fontScale="92593"/>
          </a:bodyPr>
          <a:lstStyle/>
          <a:p>
            <a:pPr algn="l"/>
            <a:r>
              <a:rPr lang="en-US" sz="1721" dirty="0"/>
              <a:t>The S.V. Cyber Lions Club is the most culturally and nationally diversified Club with members around the world.  This Cyber Leos Club will have similar structure and guidelines that will offer the Leos more opportunity to connect and serve globally.  </a:t>
            </a:r>
          </a:p>
          <a:p>
            <a:pPr algn="l"/>
            <a:r>
              <a:rPr lang="en-US" sz="1721" dirty="0"/>
              <a:t>This club will be both school base and community base.  It can accepting students from any schools or any community.  It is open to all students and clubs locally and globally.  Please invite others to join you.</a:t>
            </a:r>
          </a:p>
          <a:p>
            <a:pPr algn="l"/>
            <a:r>
              <a:rPr lang="en-US" sz="1721" dirty="0"/>
              <a:t>Members from a single school can meet at school or meet at other locations after school hours, similar to members from separate HS in the community.  Members outside of the community or globally can meet online or via social media.  </a:t>
            </a:r>
          </a:p>
          <a:p>
            <a:pPr algn="l"/>
            <a:r>
              <a:rPr lang="en-US" sz="1721" dirty="0"/>
              <a:t>Parents or guardians are welcome to join you in your meetings and service activities and become a Lion members. </a:t>
            </a:r>
          </a:p>
          <a:p>
            <a:pPr algn="l"/>
            <a:endParaRPr lang="en-US" sz="1721" dirty="0"/>
          </a:p>
        </p:txBody>
      </p:sp>
      <p:pic>
        <p:nvPicPr>
          <p:cNvPr id="2097158"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4" name="Straight Connector 5"/>
          <p:cNvCxnSpPr>
            <a:cxnSpLocks/>
          </p:cNvCxnSpPr>
          <p:nvPr/>
        </p:nvCxnSpPr>
        <p:spPr>
          <a:xfrm>
            <a:off x="0" y="340319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ctrTitle"/>
          </p:nvPr>
        </p:nvSpPr>
        <p:spPr>
          <a:xfrm>
            <a:off x="75017" y="2934152"/>
            <a:ext cx="6741887" cy="494576"/>
          </a:xfrm>
        </p:spPr>
        <p:txBody>
          <a:bodyPr>
            <a:normAutofit/>
          </a:bodyPr>
          <a:lstStyle/>
          <a:p>
            <a:r>
              <a:rPr lang="en-US" sz="2933" b="1" dirty="0"/>
              <a:t>          S.V. Cyber Leos Club Advantages #2</a:t>
            </a:r>
            <a:endParaRPr lang="zh-CN" altLang="en-US" dirty="0"/>
          </a:p>
        </p:txBody>
      </p:sp>
      <p:sp>
        <p:nvSpPr>
          <p:cNvPr id="1048595" name="Subtitle 2"/>
          <p:cNvSpPr>
            <a:spLocks noGrp="1"/>
          </p:cNvSpPr>
          <p:nvPr>
            <p:ph type="subTitle" idx="1"/>
          </p:nvPr>
        </p:nvSpPr>
        <p:spPr>
          <a:xfrm>
            <a:off x="869191" y="3575909"/>
            <a:ext cx="6409627" cy="3367373"/>
          </a:xfrm>
        </p:spPr>
        <p:txBody>
          <a:bodyPr>
            <a:normAutofit fontScale="99167"/>
          </a:bodyPr>
          <a:lstStyle/>
          <a:p>
            <a:pPr algn="l"/>
            <a:r>
              <a:rPr lang="en-US" dirty="0"/>
              <a:t>Based on the recommendation of your Executive Director, Ms. </a:t>
            </a:r>
            <a:r>
              <a:rPr lang="en-US" dirty="0" err="1"/>
              <a:t>Sherln</a:t>
            </a:r>
            <a:r>
              <a:rPr lang="en-US" dirty="0"/>
              <a:t> Chew, you or members of The Great Wall Youth Orchestra &amp; Chorus are invited to become a member of the S.V. Cyber Leos Club.  SVCLC will pickup the cost with Lions Clubs International. </a:t>
            </a:r>
          </a:p>
          <a:p>
            <a:pPr algn="l"/>
            <a:r>
              <a:rPr lang="en-US" dirty="0"/>
              <a:t>Any students (12-18) from any schools around the world can also be a member. </a:t>
            </a:r>
          </a:p>
          <a:p>
            <a:pPr algn="l"/>
            <a:r>
              <a:rPr lang="en-US" dirty="0"/>
              <a:t>Depending on your Officers' vote, you may have your internal meetings before your practice and/or to meet online via your preferred social media.</a:t>
            </a:r>
          </a:p>
          <a:p>
            <a:pPr algn="l"/>
            <a:r>
              <a:rPr lang="en-US" dirty="0"/>
              <a:t>S.V. Cyber Leos Club will have in-person and online meeting with it's members  and the frequency will be determined by the selected/apponted Club's BODs.</a:t>
            </a:r>
          </a:p>
          <a:p>
            <a:pPr algn="l"/>
            <a:r>
              <a:rPr lang="en-US" dirty="0"/>
              <a:t>S.V. Cyber Lions Club will support your fundraising events and help with LCI matching grant application as well as getting liability insurance coverage.</a:t>
            </a:r>
          </a:p>
          <a:p>
            <a:pPr algn="l"/>
            <a:r>
              <a:rPr lang="en-US" dirty="0"/>
              <a:t>S.V. Cyber Lions Club will introduce your program and service to Lions and Leos Clubs around the world via the new “</a:t>
            </a:r>
            <a:r>
              <a:rPr lang="en-US" dirty="0" err="1"/>
              <a:t>myLion</a:t>
            </a:r>
            <a:r>
              <a:rPr lang="en-US" dirty="0"/>
              <a:t>” app.   </a:t>
            </a:r>
          </a:p>
        </p:txBody>
      </p:sp>
      <p:pic>
        <p:nvPicPr>
          <p:cNvPr id="2097156"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2" name="Straight Connector 5"/>
          <p:cNvCxnSpPr>
            <a:cxnSpLocks/>
          </p:cNvCxnSpPr>
          <p:nvPr/>
        </p:nvCxnSpPr>
        <p:spPr>
          <a:xfrm>
            <a:off x="0" y="341810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
          <p:cNvSpPr>
            <a:spLocks noGrp="1"/>
          </p:cNvSpPr>
          <p:nvPr>
            <p:ph type="ctrTitle"/>
          </p:nvPr>
        </p:nvSpPr>
        <p:spPr>
          <a:xfrm>
            <a:off x="929182" y="2843213"/>
            <a:ext cx="5829300" cy="600489"/>
          </a:xfrm>
        </p:spPr>
        <p:txBody>
          <a:bodyPr>
            <a:normAutofit/>
          </a:bodyPr>
          <a:lstStyle/>
          <a:p>
            <a:r>
              <a:rPr lang="en-US" sz="2869" b="1" dirty="0"/>
              <a:t> Advantages &amp; Objectives</a:t>
            </a:r>
            <a:r>
              <a:rPr lang="en-US" sz="2040" b="1" dirty="0"/>
              <a:t> (Summary)</a:t>
            </a:r>
            <a:r>
              <a:rPr lang="en-US" sz="2869" b="1" dirty="0"/>
              <a:t> </a:t>
            </a:r>
            <a:endParaRPr lang="zh-CN" altLang="en-US" sz="2869" dirty="0"/>
          </a:p>
        </p:txBody>
      </p:sp>
      <p:pic>
        <p:nvPicPr>
          <p:cNvPr id="2097154"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0" name="Straight Connector 5"/>
          <p:cNvCxnSpPr>
            <a:cxnSpLocks/>
          </p:cNvCxnSpPr>
          <p:nvPr/>
        </p:nvCxnSpPr>
        <p:spPr>
          <a:xfrm>
            <a:off x="0" y="3409870"/>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8590" name="Subtitle 2"/>
          <p:cNvSpPr>
            <a:spLocks noGrp="1"/>
          </p:cNvSpPr>
          <p:nvPr>
            <p:ph type="subTitle" idx="1"/>
          </p:nvPr>
        </p:nvSpPr>
        <p:spPr>
          <a:xfrm>
            <a:off x="848372" y="3575909"/>
            <a:ext cx="6308135" cy="3367373"/>
          </a:xfrm>
          <a:prstGeom prst="rect">
            <a:avLst/>
          </a:prstGeom>
        </p:spPr>
        <p:txBody>
          <a:bodyPr vert="horz" lIns="58293" tIns="29146" rIns="58293" bIns="29146" rtlCol="0">
            <a:normAutofit fontScale="65833" lnSpcReduction="20000"/>
          </a:bodyPr>
          <a:lstStyle>
            <a:lvl1pPr marL="0" indent="0" algn="ctr" defTabSz="914400">
              <a:lnSpc>
                <a:spcPct val="90000"/>
              </a:lnSpc>
              <a:buFont typeface="Arial" panose="020B0604020202020204" pitchFamily="34" charset="0"/>
              <a:buNone/>
              <a:defRPr sz="2400"/>
            </a:lvl1pPr>
            <a:lvl2pPr marL="457200" indent="0" algn="ctr" defTabSz="914400">
              <a:lnSpc>
                <a:spcPct val="90000"/>
              </a:lnSpc>
              <a:buFont typeface="Arial" panose="020B0604020202020204" pitchFamily="34" charset="0"/>
              <a:buNone/>
              <a:defRPr sz="2000"/>
            </a:lvl2pPr>
            <a:lvl3pPr marL="914400" indent="0" algn="ctr" defTabSz="914400">
              <a:lnSpc>
                <a:spcPct val="90000"/>
              </a:lnSpc>
              <a:buFont typeface="Arial" panose="020B0604020202020204" pitchFamily="34" charset="0"/>
              <a:buNone/>
              <a:defRPr sz="1800"/>
            </a:lvl3pPr>
            <a:lvl4pPr marL="1371600" indent="0" algn="ctr" defTabSz="914400">
              <a:lnSpc>
                <a:spcPct val="90000"/>
              </a:lnSpc>
              <a:buFont typeface="Arial" panose="020B0604020202020204" pitchFamily="34" charset="0"/>
              <a:buNone/>
              <a:defRPr sz="1600"/>
            </a:lvl4pPr>
            <a:lvl5pPr marL="1828800" indent="0" algn="ctr" defTabSz="914400">
              <a:lnSpc>
                <a:spcPct val="90000"/>
              </a:lnSpc>
              <a:buFont typeface="Arial" panose="020B0604020202020204" pitchFamily="34" charset="0"/>
              <a:buNone/>
              <a:defRPr sz="1600"/>
            </a:lvl5pPr>
            <a:lvl6pPr marL="2286000" indent="0" algn="ctr" defTabSz="914400">
              <a:lnSpc>
                <a:spcPct val="90000"/>
              </a:lnSpc>
              <a:buFont typeface="Arial" panose="020B0604020202020204" pitchFamily="34" charset="0"/>
              <a:buNone/>
              <a:defRPr sz="1600"/>
            </a:lvl6pPr>
            <a:lvl7pPr marL="2743200" indent="0" algn="ctr" defTabSz="914400">
              <a:lnSpc>
                <a:spcPct val="90000"/>
              </a:lnSpc>
              <a:buFont typeface="Arial" panose="020B0604020202020204" pitchFamily="34" charset="0"/>
              <a:buNone/>
              <a:defRPr sz="1600"/>
            </a:lvl7pPr>
            <a:lvl8pPr marL="3200400" indent="0" algn="ctr" defTabSz="914400">
              <a:lnSpc>
                <a:spcPct val="90000"/>
              </a:lnSpc>
              <a:buFont typeface="Arial" panose="020B0604020202020204" pitchFamily="34" charset="0"/>
              <a:buNone/>
              <a:defRPr sz="1600"/>
            </a:lvl8pPr>
            <a:lvl9pPr marL="3657600" indent="0" algn="ctr" defTabSz="914400">
              <a:lnSpc>
                <a:spcPct val="90000"/>
              </a:lnSpc>
              <a:buFont typeface="Arial" panose="020B0604020202020204" pitchFamily="34" charset="0"/>
              <a:buNone/>
              <a:defRPr sz="1600"/>
            </a:lvl9pPr>
          </a:lstStyle>
          <a:p>
            <a:pPr algn="l"/>
            <a:r>
              <a:rPr lang="en-US" dirty="0"/>
              <a:t>12-18 year old members of The Great Wall Youth Orchastra &amp; Chorus will be invited to join the Silicon Valley Cyber Leos Club as a Branch Club with their main focus in promoting orchestral music and vocal talents in youth and community services.</a:t>
            </a:r>
          </a:p>
          <a:p>
            <a:pPr algn="l"/>
            <a:r>
              <a:rPr lang="en-US" dirty="0"/>
              <a:t>From this Club, Leos members will be connected with the Multiple District 4-C4 Leos District of several hundred members from over a dozen clubs locally and over 200,000 Leos around the world. </a:t>
            </a:r>
          </a:p>
          <a:p>
            <a:pPr algn="l"/>
            <a:r>
              <a:rPr lang="en-US" dirty="0"/>
              <a:t>This connection will offer opportunities to share your interests with others and participate in youth exchange program and performance in other countries. </a:t>
            </a:r>
          </a:p>
          <a:p>
            <a:pPr algn="l"/>
            <a:r>
              <a:rPr lang="en-US" dirty="0"/>
              <a:t>This will also open up community and international service projects to serve tbe less fortunate people and to better yourself as a young individual.</a:t>
            </a:r>
          </a:p>
          <a:p>
            <a:pPr algn="l"/>
            <a:r>
              <a:rPr lang="en-US" dirty="0"/>
              <a:t>Your common interest is music and you can start your own future "Giving Through Music" Program to help serve others.  Use “</a:t>
            </a:r>
            <a:r>
              <a:rPr lang="en-US" dirty="0" err="1"/>
              <a:t>myLion</a:t>
            </a:r>
            <a:r>
              <a:rPr lang="en-US" dirty="0"/>
              <a:t>” app – your own Facebook for Humanity!  Download it now.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ctrTitle"/>
          </p:nvPr>
        </p:nvSpPr>
        <p:spPr>
          <a:xfrm>
            <a:off x="971550" y="2951671"/>
            <a:ext cx="5829300" cy="494576"/>
          </a:xfrm>
        </p:spPr>
        <p:txBody>
          <a:bodyPr>
            <a:normAutofit fontScale="90000"/>
          </a:bodyPr>
          <a:lstStyle/>
          <a:p>
            <a:r>
              <a:rPr lang="en-US" sz="3073" b="1" dirty="0"/>
              <a:t>What's Next?</a:t>
            </a:r>
          </a:p>
        </p:txBody>
      </p:sp>
      <p:sp>
        <p:nvSpPr>
          <p:cNvPr id="1048609" name="Subtitle 2"/>
          <p:cNvSpPr>
            <a:spLocks noGrp="1"/>
          </p:cNvSpPr>
          <p:nvPr>
            <p:ph type="subTitle" idx="1"/>
          </p:nvPr>
        </p:nvSpPr>
        <p:spPr>
          <a:xfrm>
            <a:off x="971550" y="3847738"/>
            <a:ext cx="6315739" cy="2508657"/>
          </a:xfrm>
          <a:prstGeom prst="rect">
            <a:avLst/>
          </a:prstGeom>
        </p:spPr>
        <p:txBody>
          <a:bodyPr vert="horz" lIns="58293" tIns="29146" rIns="58293" bIns="29146" rtlCol="0">
            <a:normAutofit fontScale="70000" lnSpcReduction="20000"/>
          </a:bodyPr>
          <a:lstStyle>
            <a:lvl1pPr marL="0" indent="0" algn="ctr" defTabSz="914400">
              <a:lnSpc>
                <a:spcPct val="90000"/>
              </a:lnSpc>
              <a:buFont typeface="Arial" panose="020B0604020202020204" pitchFamily="34" charset="0"/>
              <a:buNone/>
              <a:defRPr sz="2400"/>
            </a:lvl1pPr>
            <a:lvl2pPr marL="457200" indent="0" algn="ctr" defTabSz="914400">
              <a:lnSpc>
                <a:spcPct val="90000"/>
              </a:lnSpc>
              <a:buFont typeface="Arial" panose="020B0604020202020204" pitchFamily="34" charset="0"/>
              <a:buNone/>
              <a:defRPr sz="2000"/>
            </a:lvl2pPr>
            <a:lvl3pPr marL="914400" indent="0" algn="ctr" defTabSz="914400">
              <a:lnSpc>
                <a:spcPct val="90000"/>
              </a:lnSpc>
              <a:buFont typeface="Arial" panose="020B0604020202020204" pitchFamily="34" charset="0"/>
              <a:buNone/>
              <a:defRPr sz="1800"/>
            </a:lvl3pPr>
            <a:lvl4pPr marL="1371600" indent="0" algn="ctr" defTabSz="914400">
              <a:lnSpc>
                <a:spcPct val="90000"/>
              </a:lnSpc>
              <a:buFont typeface="Arial" panose="020B0604020202020204" pitchFamily="34" charset="0"/>
              <a:buNone/>
              <a:defRPr sz="1600"/>
            </a:lvl4pPr>
            <a:lvl5pPr marL="1828800" indent="0" algn="ctr" defTabSz="914400">
              <a:lnSpc>
                <a:spcPct val="90000"/>
              </a:lnSpc>
              <a:buFont typeface="Arial" panose="020B0604020202020204" pitchFamily="34" charset="0"/>
              <a:buNone/>
              <a:defRPr sz="1600"/>
            </a:lvl5pPr>
            <a:lvl6pPr marL="2286000" indent="0" algn="ctr" defTabSz="914400">
              <a:lnSpc>
                <a:spcPct val="90000"/>
              </a:lnSpc>
              <a:buFont typeface="Arial" panose="020B0604020202020204" pitchFamily="34" charset="0"/>
              <a:buNone/>
              <a:defRPr sz="1600"/>
            </a:lvl6pPr>
            <a:lvl7pPr marL="2743200" indent="0" algn="ctr" defTabSz="914400">
              <a:lnSpc>
                <a:spcPct val="90000"/>
              </a:lnSpc>
              <a:buFont typeface="Arial" panose="020B0604020202020204" pitchFamily="34" charset="0"/>
              <a:buNone/>
              <a:defRPr sz="1600"/>
            </a:lvl7pPr>
            <a:lvl8pPr marL="3200400" indent="0" algn="ctr" defTabSz="914400">
              <a:lnSpc>
                <a:spcPct val="90000"/>
              </a:lnSpc>
              <a:buFont typeface="Arial" panose="020B0604020202020204" pitchFamily="34" charset="0"/>
              <a:buNone/>
              <a:defRPr sz="1600"/>
            </a:lvl8pPr>
            <a:lvl9pPr marL="3657600" indent="0" algn="ctr" defTabSz="914400">
              <a:lnSpc>
                <a:spcPct val="90000"/>
              </a:lnSpc>
              <a:buFont typeface="Arial" panose="020B0604020202020204" pitchFamily="34" charset="0"/>
              <a:buNone/>
              <a:defRPr sz="1600"/>
            </a:lvl9pPr>
          </a:lstStyle>
          <a:p>
            <a:pPr algn="l"/>
            <a:r>
              <a:rPr lang="en-US" dirty="0"/>
              <a:t>Please visit: lionsclubs.org to find out more about the Leos program. </a:t>
            </a:r>
          </a:p>
          <a:p>
            <a:pPr algn="l"/>
            <a:r>
              <a:rPr lang="en-US" dirty="0"/>
              <a:t>Talk with your parent and family members to get their support. </a:t>
            </a:r>
          </a:p>
          <a:p>
            <a:pPr algn="l"/>
            <a:r>
              <a:rPr lang="en-US" dirty="0"/>
              <a:t>Contact us and ask questions. </a:t>
            </a:r>
          </a:p>
          <a:p>
            <a:pPr algn="l"/>
            <a:r>
              <a:rPr lang="en-US" dirty="0"/>
              <a:t>Invite others to join the Club. </a:t>
            </a:r>
          </a:p>
          <a:p>
            <a:pPr algn="l"/>
            <a:r>
              <a:rPr lang="en-US" dirty="0"/>
              <a:t>Fill out the application/parent consent form. </a:t>
            </a:r>
          </a:p>
          <a:p>
            <a:pPr algn="l"/>
            <a:r>
              <a:rPr lang="en-US" dirty="0"/>
              <a:t>Return to Ms. Sherlyn Chew or Mr. Victor Siu. </a:t>
            </a:r>
          </a:p>
          <a:p>
            <a:pPr algn="l"/>
            <a:r>
              <a:rPr lang="en-US" dirty="0"/>
              <a:t>Think about being an officer of this Branch Club - president,  1VP,  2VP,  Secretary, Treasurer.  Some of these officers will also be invited to participate in the S.V. Cyber Leos Club operation. </a:t>
            </a:r>
          </a:p>
        </p:txBody>
      </p:sp>
      <p:pic>
        <p:nvPicPr>
          <p:cNvPr id="2097162"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7" name="Straight Connector 5"/>
          <p:cNvCxnSpPr>
            <a:cxnSpLocks/>
          </p:cNvCxnSpPr>
          <p:nvPr/>
        </p:nvCxnSpPr>
        <p:spPr>
          <a:xfrm>
            <a:off x="0" y="341810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ctrTitle"/>
          </p:nvPr>
        </p:nvSpPr>
        <p:spPr>
          <a:xfrm>
            <a:off x="971550" y="2982899"/>
            <a:ext cx="5829300" cy="494576"/>
          </a:xfrm>
        </p:spPr>
        <p:txBody>
          <a:bodyPr>
            <a:normAutofit fontScale="90000"/>
          </a:bodyPr>
          <a:lstStyle/>
          <a:p>
            <a:r>
              <a:rPr lang="en-US" b="1" dirty="0"/>
              <a:t>Contact Information</a:t>
            </a:r>
          </a:p>
        </p:txBody>
      </p:sp>
      <p:pic>
        <p:nvPicPr>
          <p:cNvPr id="2097163" name="Picture 3"/>
          <p:cNvPicPr>
            <a:picLocks noChangeAspect="1"/>
          </p:cNvPicPr>
          <p:nvPr/>
        </p:nvPicPr>
        <p:blipFill>
          <a:blip r:embed="rId2"/>
          <a:stretch>
            <a:fillRect/>
          </a:stretch>
        </p:blipFill>
        <p:spPr>
          <a:xfrm>
            <a:off x="75017" y="2916293"/>
            <a:ext cx="447611" cy="441416"/>
          </a:xfrm>
          <a:prstGeom prst="rect">
            <a:avLst/>
          </a:prstGeom>
        </p:spPr>
      </p:pic>
      <p:cxnSp>
        <p:nvCxnSpPr>
          <p:cNvPr id="3145738" name="Straight Connector 5"/>
          <p:cNvCxnSpPr>
            <a:cxnSpLocks/>
          </p:cNvCxnSpPr>
          <p:nvPr/>
        </p:nvCxnSpPr>
        <p:spPr>
          <a:xfrm>
            <a:off x="0" y="3418104"/>
            <a:ext cx="77724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48611" name="Subtitle 2"/>
          <p:cNvSpPr>
            <a:spLocks noGrp="1"/>
          </p:cNvSpPr>
          <p:nvPr>
            <p:ph type="subTitle" idx="1"/>
          </p:nvPr>
        </p:nvSpPr>
        <p:spPr>
          <a:xfrm>
            <a:off x="522628" y="3912680"/>
            <a:ext cx="7031283" cy="2540549"/>
          </a:xfrm>
          <a:prstGeom prst="rect">
            <a:avLst/>
          </a:prstGeom>
        </p:spPr>
        <p:txBody>
          <a:bodyPr vert="horz" lIns="58293" tIns="29146" rIns="58293" bIns="29146" rtlCol="0">
            <a:normAutofit fontScale="91892" lnSpcReduction="10000"/>
          </a:bodyPr>
          <a:lstStyle>
            <a:lvl1pPr marL="0" indent="0" algn="ctr" defTabSz="914400">
              <a:lnSpc>
                <a:spcPct val="90000"/>
              </a:lnSpc>
              <a:buFont typeface="Arial" panose="020B0604020202020204" pitchFamily="34" charset="0"/>
              <a:buNone/>
              <a:defRPr sz="2400"/>
            </a:lvl1pPr>
            <a:lvl2pPr marL="457200" indent="0" algn="ctr" defTabSz="914400">
              <a:lnSpc>
                <a:spcPct val="90000"/>
              </a:lnSpc>
              <a:buFont typeface="Arial" panose="020B0604020202020204" pitchFamily="34" charset="0"/>
              <a:buNone/>
              <a:defRPr sz="2000"/>
            </a:lvl2pPr>
            <a:lvl3pPr marL="914400" indent="0" algn="ctr" defTabSz="914400">
              <a:lnSpc>
                <a:spcPct val="90000"/>
              </a:lnSpc>
              <a:buFont typeface="Arial" panose="020B0604020202020204" pitchFamily="34" charset="0"/>
              <a:buNone/>
              <a:defRPr sz="1800"/>
            </a:lvl3pPr>
            <a:lvl4pPr marL="1371600" indent="0" algn="ctr" defTabSz="914400">
              <a:lnSpc>
                <a:spcPct val="90000"/>
              </a:lnSpc>
              <a:buFont typeface="Arial" panose="020B0604020202020204" pitchFamily="34" charset="0"/>
              <a:buNone/>
              <a:defRPr sz="1600"/>
            </a:lvl4pPr>
            <a:lvl5pPr marL="1828800" indent="0" algn="ctr" defTabSz="914400">
              <a:lnSpc>
                <a:spcPct val="90000"/>
              </a:lnSpc>
              <a:buFont typeface="Arial" panose="020B0604020202020204" pitchFamily="34" charset="0"/>
              <a:buNone/>
              <a:defRPr sz="1600"/>
            </a:lvl5pPr>
            <a:lvl6pPr marL="2286000" indent="0" algn="ctr" defTabSz="914400">
              <a:lnSpc>
                <a:spcPct val="90000"/>
              </a:lnSpc>
              <a:buFont typeface="Arial" panose="020B0604020202020204" pitchFamily="34" charset="0"/>
              <a:buNone/>
              <a:defRPr sz="1600"/>
            </a:lvl6pPr>
            <a:lvl7pPr marL="2743200" indent="0" algn="ctr" defTabSz="914400">
              <a:lnSpc>
                <a:spcPct val="90000"/>
              </a:lnSpc>
              <a:buFont typeface="Arial" panose="020B0604020202020204" pitchFamily="34" charset="0"/>
              <a:buNone/>
              <a:defRPr sz="1600"/>
            </a:lvl7pPr>
            <a:lvl8pPr marL="3200400" indent="0" algn="ctr" defTabSz="914400">
              <a:lnSpc>
                <a:spcPct val="90000"/>
              </a:lnSpc>
              <a:buFont typeface="Arial" panose="020B0604020202020204" pitchFamily="34" charset="0"/>
              <a:buNone/>
              <a:defRPr sz="1600"/>
            </a:lvl8pPr>
            <a:lvl9pPr marL="3657600" indent="0" algn="ctr" defTabSz="914400">
              <a:lnSpc>
                <a:spcPct val="90000"/>
              </a:lnSpc>
              <a:buFont typeface="Arial" panose="020B0604020202020204" pitchFamily="34" charset="0"/>
              <a:buNone/>
              <a:defRPr sz="1600"/>
            </a:lvl9pPr>
          </a:lstStyle>
          <a:p>
            <a:pPr algn="ctr"/>
            <a:r>
              <a:rPr lang="en-US" altLang="zh-CN" sz="2359" dirty="0"/>
              <a:t>Sherlyn Chew - </a:t>
            </a:r>
            <a:r>
              <a:rPr lang="en-US" altLang="zh-CN" sz="2359" dirty="0">
                <a:hlinkClick r:id="rId3"/>
              </a:rPr>
              <a:t>1sherlynchew@gmail.com</a:t>
            </a:r>
            <a:endParaRPr lang="zh-CN" altLang="en-US" sz="2359" dirty="0"/>
          </a:p>
          <a:p>
            <a:pPr algn="ctr"/>
            <a:r>
              <a:rPr lang="en-US" altLang="zh-CN" sz="2359" dirty="0"/>
              <a:t>Victor Siu - </a:t>
            </a:r>
            <a:r>
              <a:rPr lang="en-US" altLang="zh-CN" sz="2359" dirty="0">
                <a:hlinkClick r:id="rId4"/>
              </a:rPr>
              <a:t>vsiu@gmail.com</a:t>
            </a:r>
            <a:endParaRPr lang="en-US" altLang="zh-CN" sz="2359" dirty="0"/>
          </a:p>
          <a:p>
            <a:pPr algn="ctr"/>
            <a:endParaRPr lang="zh-CN" altLang="en-US" sz="2359" dirty="0"/>
          </a:p>
          <a:p>
            <a:pPr algn="ctr"/>
            <a:r>
              <a:rPr lang="en-US" altLang="zh-CN" sz="2359" dirty="0"/>
              <a:t>Lion Michael Chan - </a:t>
            </a:r>
            <a:r>
              <a:rPr lang="en-US" altLang="zh-CN" sz="2359" dirty="0">
                <a:hlinkClick r:id="rId5"/>
              </a:rPr>
              <a:t>lionmichaelchan@gmail.com</a:t>
            </a:r>
            <a:endParaRPr lang="zh-CN" altLang="en-US" sz="2359" dirty="0"/>
          </a:p>
          <a:p>
            <a:r>
              <a:rPr lang="en-US" altLang="zh-CN" sz="2359" dirty="0"/>
              <a:t>Lion </a:t>
            </a:r>
            <a:r>
              <a:rPr lang="zh-CN" altLang="en-US" sz="2359" dirty="0"/>
              <a:t>Benny Xiong</a:t>
            </a:r>
            <a:r>
              <a:rPr lang="en-US" altLang="zh-CN" sz="2359" dirty="0"/>
              <a:t> </a:t>
            </a:r>
            <a:r>
              <a:rPr lang="en-US" altLang="zh-CN" sz="2359" dirty="0">
                <a:solidFill>
                  <a:srgbClr val="0070C0"/>
                </a:solidFill>
              </a:rPr>
              <a:t>- </a:t>
            </a:r>
            <a:r>
              <a:rPr lang="zh-CN" altLang="en-US" sz="2359" dirty="0">
                <a:solidFill>
                  <a:srgbClr val="0070C0"/>
                </a:solidFill>
                <a:hlinkClick r:id="rId6">
                  <a:extLst>
                    <a:ext uri="{A12FA001-AC4F-418D-AE19-62706E023703}">
                      <ahyp:hlinkClr xmlns:ahyp="http://schemas.microsoft.com/office/drawing/2018/hyperlinkcolor" val="tx"/>
                    </a:ext>
                  </a:extLst>
                </a:hlinkClick>
              </a:rPr>
              <a:t>lio</a:t>
            </a:r>
            <a:r>
              <a:rPr lang="en-US" altLang="zh-CN" sz="2359" dirty="0">
                <a:solidFill>
                  <a:srgbClr val="0070C0"/>
                </a:solidFill>
                <a:hlinkClick r:id="rId6">
                  <a:extLst>
                    <a:ext uri="{A12FA001-AC4F-418D-AE19-62706E023703}">
                      <ahyp:hlinkClr xmlns:ahyp="http://schemas.microsoft.com/office/drawing/2018/hyperlinkcolor" val="tx"/>
                    </a:ext>
                  </a:extLst>
                </a:hlinkClick>
              </a:rPr>
              <a:t>n</a:t>
            </a:r>
            <a:r>
              <a:rPr lang="zh-CN" altLang="en-US" sz="2359" dirty="0">
                <a:solidFill>
                  <a:srgbClr val="0070C0"/>
                </a:solidFill>
                <a:hlinkClick r:id="rId6">
                  <a:extLst>
                    <a:ext uri="{A12FA001-AC4F-418D-AE19-62706E023703}">
                      <ahyp:hlinkClr xmlns:ahyp="http://schemas.microsoft.com/office/drawing/2018/hyperlinkcolor" val="tx"/>
                    </a:ext>
                  </a:extLst>
                </a:hlinkClick>
              </a:rPr>
              <a:t>bennyxiong@gmail.com</a:t>
            </a:r>
            <a:endParaRPr lang="en-US" altLang="zh-CN" sz="2359" dirty="0">
              <a:solidFill>
                <a:srgbClr val="0070C0"/>
              </a:solidFill>
            </a:endParaRPr>
          </a:p>
          <a:p>
            <a:pPr algn="ctr"/>
            <a:r>
              <a:rPr lang="zh-CN" altLang="en-US" sz="2359" dirty="0"/>
              <a:t>Carmen Yeung</a:t>
            </a:r>
            <a:r>
              <a:rPr lang="en-US" altLang="zh-CN" sz="2359" dirty="0"/>
              <a:t> - </a:t>
            </a:r>
            <a:r>
              <a:rPr lang="zh-CN" altLang="en-US" sz="2359" dirty="0">
                <a:hlinkClick r:id="rId7"/>
              </a:rPr>
              <a:t>carmen318212@gmail.com</a:t>
            </a:r>
            <a:endParaRPr lang="zh-CN" altLang="en-US" sz="2359" dirty="0"/>
          </a:p>
          <a:p>
            <a:pPr algn="ctr"/>
            <a:r>
              <a:rPr lang="en-US" altLang="zh-CN" sz="2359" dirty="0"/>
              <a:t>  Lion Lam </a:t>
            </a:r>
            <a:r>
              <a:rPr lang="en-US" altLang="zh-CN" sz="2359" dirty="0" err="1"/>
              <a:t>Tse</a:t>
            </a:r>
            <a:r>
              <a:rPr lang="en-US" altLang="zh-CN" sz="2359" dirty="0"/>
              <a:t> - </a:t>
            </a:r>
            <a:r>
              <a:rPr lang="en-US" altLang="zh-CN" sz="2359" dirty="0">
                <a:hlinkClick r:id="rId8"/>
              </a:rPr>
              <a:t>lamtse5354@gmail.com</a:t>
            </a:r>
            <a:endParaRPr lang="en-US" altLang="zh-CN" sz="2359" dirty="0"/>
          </a:p>
          <a:p>
            <a:pPr algn="ctr"/>
            <a:endParaRPr lang="zh-CN" altLang="en-US" sz="2359" dirty="0"/>
          </a:p>
          <a:p>
            <a:pPr algn="ctr"/>
            <a:endParaRPr lang="zh-CN" altLang="en-US" sz="235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1639</Words>
  <Application>Microsoft Office PowerPoint</Application>
  <PresentationFormat>Custom</PresentationFormat>
  <Paragraphs>112</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Background</vt:lpstr>
      <vt:lpstr>Why A Leos Club?</vt:lpstr>
      <vt:lpstr>          S.V. Cyber Leos Club Advantages #1</vt:lpstr>
      <vt:lpstr>          S.V. Cyber Leos Club Advantages #2</vt:lpstr>
      <vt:lpstr> Advantages &amp; Objectives (Summary) </vt:lpstr>
      <vt:lpstr>What's Next?</vt:lpstr>
      <vt:lpstr>Contact Information</vt:lpstr>
      <vt:lpstr>For Your Interest  To Be A Member of The  Silicon Valley Cyber Leos Club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Chan</dc:creator>
  <cp:lastModifiedBy>Michael Chan</cp:lastModifiedBy>
  <cp:revision>14</cp:revision>
  <dcterms:created xsi:type="dcterms:W3CDTF">2018-08-26T20:45:40Z</dcterms:created>
  <dcterms:modified xsi:type="dcterms:W3CDTF">2019-04-29T12:55:40Z</dcterms:modified>
</cp:coreProperties>
</file>